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73" r:id="rId3"/>
    <p:sldId id="378" r:id="rId4"/>
    <p:sldId id="377" r:id="rId5"/>
    <p:sldId id="392" r:id="rId6"/>
    <p:sldId id="375" r:id="rId7"/>
    <p:sldId id="260" r:id="rId8"/>
    <p:sldId id="391" r:id="rId9"/>
    <p:sldId id="393" r:id="rId10"/>
    <p:sldId id="394" r:id="rId11"/>
    <p:sldId id="383" r:id="rId12"/>
    <p:sldId id="3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9C9F4-BF2B-4A31-B498-910C52099F82}" type="datetimeFigureOut">
              <a:rPr lang="en-GB" smtClean="0"/>
              <a:t>22/09/2022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58A7E-5343-45F4-83EE-9ED50658542F}" type="slidenum">
              <a:rPr lang="en-GB" smtClean="0"/>
              <a:t>‹#›</a:t>
            </a:fld>
            <a:endParaRPr lang="en-GB"/>
          </a:p>
        </p:txBody>
      </p:sp>
    </p:spTree>
    <p:extLst>
      <p:ext uri="{BB962C8B-B14F-4D97-AF65-F5344CB8AC3E}">
        <p14:creationId xmlns:p14="http://schemas.microsoft.com/office/powerpoint/2010/main" val="418618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45392-E4B3-4489-B048-A52FB8315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29FE29-6DDC-45AC-B24F-C7308E30E7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40AB68-66C8-4541-B00C-1DA8565EB132}"/>
              </a:ext>
            </a:extLst>
          </p:cNvPr>
          <p:cNvSpPr>
            <a:spLocks noGrp="1"/>
          </p:cNvSpPr>
          <p:nvPr>
            <p:ph type="dt" sz="half" idx="10"/>
          </p:nvPr>
        </p:nvSpPr>
        <p:spPr/>
        <p:txBody>
          <a:bodyPr/>
          <a:lstStyle/>
          <a:p>
            <a:fld id="{B7814125-5234-46ED-9131-FBDE89641E29}" type="datetime1">
              <a:rPr lang="en-GB" smtClean="0"/>
              <a:t>22/09/2022</a:t>
            </a:fld>
            <a:endParaRPr lang="en-GB"/>
          </a:p>
        </p:txBody>
      </p:sp>
      <p:sp>
        <p:nvSpPr>
          <p:cNvPr id="5" name="Footer Placeholder 4">
            <a:extLst>
              <a:ext uri="{FF2B5EF4-FFF2-40B4-BE49-F238E27FC236}">
                <a16:creationId xmlns:a16="http://schemas.microsoft.com/office/drawing/2014/main" id="{099525DF-ED6D-4434-A419-B644888D59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D9D097-046D-467F-8CC8-0D7B2A7059BC}"/>
              </a:ext>
            </a:extLst>
          </p:cNvPr>
          <p:cNvSpPr>
            <a:spLocks noGrp="1"/>
          </p:cNvSpPr>
          <p:nvPr>
            <p:ph type="sldNum" sz="quarter" idx="12"/>
          </p:nvPr>
        </p:nvSpPr>
        <p:spPr/>
        <p:txBody>
          <a:bodyPr/>
          <a:lstStyle/>
          <a:p>
            <a:fld id="{9E0171FC-4578-486B-8E62-99A67BFBCB82}" type="slidenum">
              <a:rPr lang="en-GB" smtClean="0"/>
              <a:t>‹#›</a:t>
            </a:fld>
            <a:endParaRPr lang="en-GB"/>
          </a:p>
        </p:txBody>
      </p:sp>
    </p:spTree>
    <p:extLst>
      <p:ext uri="{BB962C8B-B14F-4D97-AF65-F5344CB8AC3E}">
        <p14:creationId xmlns:p14="http://schemas.microsoft.com/office/powerpoint/2010/main" val="44927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7F7A-5B28-48B8-89D7-D3A7AF646E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7BFBEE-A03C-4DAD-AE00-8FA25DE3C5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C5E7AA-2512-4603-B1F5-458156947CB2}"/>
              </a:ext>
            </a:extLst>
          </p:cNvPr>
          <p:cNvSpPr>
            <a:spLocks noGrp="1"/>
          </p:cNvSpPr>
          <p:nvPr>
            <p:ph type="dt" sz="half" idx="10"/>
          </p:nvPr>
        </p:nvSpPr>
        <p:spPr/>
        <p:txBody>
          <a:bodyPr/>
          <a:lstStyle/>
          <a:p>
            <a:fld id="{10AEE434-C5B3-4502-9BFD-89024BEA62FB}" type="datetime1">
              <a:rPr lang="en-GB" smtClean="0"/>
              <a:t>22/09/2022</a:t>
            </a:fld>
            <a:endParaRPr lang="en-GB"/>
          </a:p>
        </p:txBody>
      </p:sp>
      <p:sp>
        <p:nvSpPr>
          <p:cNvPr id="5" name="Footer Placeholder 4">
            <a:extLst>
              <a:ext uri="{FF2B5EF4-FFF2-40B4-BE49-F238E27FC236}">
                <a16:creationId xmlns:a16="http://schemas.microsoft.com/office/drawing/2014/main" id="{16D431C0-ABA2-4F71-A4D6-BEFA52BED1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7EA3BA-4E5A-4109-8437-1354B11209B9}"/>
              </a:ext>
            </a:extLst>
          </p:cNvPr>
          <p:cNvSpPr>
            <a:spLocks noGrp="1"/>
          </p:cNvSpPr>
          <p:nvPr>
            <p:ph type="sldNum" sz="quarter" idx="12"/>
          </p:nvPr>
        </p:nvSpPr>
        <p:spPr/>
        <p:txBody>
          <a:bodyPr/>
          <a:lstStyle/>
          <a:p>
            <a:fld id="{9E0171FC-4578-486B-8E62-99A67BFBCB82}" type="slidenum">
              <a:rPr lang="en-GB" smtClean="0"/>
              <a:t>‹#›</a:t>
            </a:fld>
            <a:endParaRPr lang="en-GB"/>
          </a:p>
        </p:txBody>
      </p:sp>
    </p:spTree>
    <p:extLst>
      <p:ext uri="{BB962C8B-B14F-4D97-AF65-F5344CB8AC3E}">
        <p14:creationId xmlns:p14="http://schemas.microsoft.com/office/powerpoint/2010/main" val="206962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754C24-24EA-41BA-9034-C9209AFC0A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1E5850-D013-45A3-AB67-4697FD67D3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A6E-BACE-4E38-B103-9F40EB8AFB64}"/>
              </a:ext>
            </a:extLst>
          </p:cNvPr>
          <p:cNvSpPr>
            <a:spLocks noGrp="1"/>
          </p:cNvSpPr>
          <p:nvPr>
            <p:ph type="dt" sz="half" idx="10"/>
          </p:nvPr>
        </p:nvSpPr>
        <p:spPr/>
        <p:txBody>
          <a:bodyPr/>
          <a:lstStyle/>
          <a:p>
            <a:fld id="{C6AF4B5B-B98D-4F2F-AE1F-C123CE93AFBE}" type="datetime1">
              <a:rPr lang="en-GB" smtClean="0"/>
              <a:t>22/09/2022</a:t>
            </a:fld>
            <a:endParaRPr lang="en-GB"/>
          </a:p>
        </p:txBody>
      </p:sp>
      <p:sp>
        <p:nvSpPr>
          <p:cNvPr id="5" name="Footer Placeholder 4">
            <a:extLst>
              <a:ext uri="{FF2B5EF4-FFF2-40B4-BE49-F238E27FC236}">
                <a16:creationId xmlns:a16="http://schemas.microsoft.com/office/drawing/2014/main" id="{D475501A-888A-44BD-ADBA-0F385AFFD3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F42ECA-F8B0-4C74-9C51-CFFE01C052AA}"/>
              </a:ext>
            </a:extLst>
          </p:cNvPr>
          <p:cNvSpPr>
            <a:spLocks noGrp="1"/>
          </p:cNvSpPr>
          <p:nvPr>
            <p:ph type="sldNum" sz="quarter" idx="12"/>
          </p:nvPr>
        </p:nvSpPr>
        <p:spPr/>
        <p:txBody>
          <a:bodyPr/>
          <a:lstStyle/>
          <a:p>
            <a:fld id="{9E0171FC-4578-486B-8E62-99A67BFBCB82}" type="slidenum">
              <a:rPr lang="en-GB" smtClean="0"/>
              <a:t>‹#›</a:t>
            </a:fld>
            <a:endParaRPr lang="en-GB"/>
          </a:p>
        </p:txBody>
      </p:sp>
    </p:spTree>
    <p:extLst>
      <p:ext uri="{BB962C8B-B14F-4D97-AF65-F5344CB8AC3E}">
        <p14:creationId xmlns:p14="http://schemas.microsoft.com/office/powerpoint/2010/main" val="158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01AD-0348-4A23-99FD-E5F2702B3A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5F4607-F325-4CA2-95C5-84A56B264D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FA1C4B-4F36-4520-9E52-459A3525B0CD}"/>
              </a:ext>
            </a:extLst>
          </p:cNvPr>
          <p:cNvSpPr>
            <a:spLocks noGrp="1"/>
          </p:cNvSpPr>
          <p:nvPr>
            <p:ph type="dt" sz="half" idx="10"/>
          </p:nvPr>
        </p:nvSpPr>
        <p:spPr/>
        <p:txBody>
          <a:bodyPr/>
          <a:lstStyle/>
          <a:p>
            <a:fld id="{1B7B67AB-5F7A-44EB-8021-A2003E2C63B4}" type="datetime1">
              <a:rPr lang="en-GB" smtClean="0"/>
              <a:t>22/09/2022</a:t>
            </a:fld>
            <a:endParaRPr lang="en-GB"/>
          </a:p>
        </p:txBody>
      </p:sp>
      <p:sp>
        <p:nvSpPr>
          <p:cNvPr id="5" name="Footer Placeholder 4">
            <a:extLst>
              <a:ext uri="{FF2B5EF4-FFF2-40B4-BE49-F238E27FC236}">
                <a16:creationId xmlns:a16="http://schemas.microsoft.com/office/drawing/2014/main" id="{18233C6C-B1D7-4F4C-BC02-9377BD7E5A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3EB2CA-576F-4251-9D1E-F5404726B291}"/>
              </a:ext>
            </a:extLst>
          </p:cNvPr>
          <p:cNvSpPr>
            <a:spLocks noGrp="1"/>
          </p:cNvSpPr>
          <p:nvPr>
            <p:ph type="sldNum" sz="quarter" idx="12"/>
          </p:nvPr>
        </p:nvSpPr>
        <p:spPr/>
        <p:txBody>
          <a:bodyPr/>
          <a:lstStyle/>
          <a:p>
            <a:fld id="{9E0171FC-4578-486B-8E62-99A67BFBCB82}" type="slidenum">
              <a:rPr lang="en-GB" smtClean="0"/>
              <a:t>‹#›</a:t>
            </a:fld>
            <a:endParaRPr lang="en-GB"/>
          </a:p>
        </p:txBody>
      </p:sp>
    </p:spTree>
    <p:extLst>
      <p:ext uri="{BB962C8B-B14F-4D97-AF65-F5344CB8AC3E}">
        <p14:creationId xmlns:p14="http://schemas.microsoft.com/office/powerpoint/2010/main" val="428301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A849-7D8A-4317-9893-0E5B7B5AF3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818413-0391-423D-A362-C56844898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D8CC92-06BE-47A3-BCB5-4D333266DA8D}"/>
              </a:ext>
            </a:extLst>
          </p:cNvPr>
          <p:cNvSpPr>
            <a:spLocks noGrp="1"/>
          </p:cNvSpPr>
          <p:nvPr>
            <p:ph type="dt" sz="half" idx="10"/>
          </p:nvPr>
        </p:nvSpPr>
        <p:spPr/>
        <p:txBody>
          <a:bodyPr/>
          <a:lstStyle/>
          <a:p>
            <a:fld id="{E98F9FE4-78D0-48CD-9DF3-7F536A63AFBC}" type="datetime1">
              <a:rPr lang="en-GB" smtClean="0"/>
              <a:t>22/09/2022</a:t>
            </a:fld>
            <a:endParaRPr lang="en-GB"/>
          </a:p>
        </p:txBody>
      </p:sp>
      <p:sp>
        <p:nvSpPr>
          <p:cNvPr id="5" name="Footer Placeholder 4">
            <a:extLst>
              <a:ext uri="{FF2B5EF4-FFF2-40B4-BE49-F238E27FC236}">
                <a16:creationId xmlns:a16="http://schemas.microsoft.com/office/drawing/2014/main" id="{80C8120E-DAF5-46D0-B2A1-BE96D3615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516A57-C973-4D24-936C-53613F869EFA}"/>
              </a:ext>
            </a:extLst>
          </p:cNvPr>
          <p:cNvSpPr>
            <a:spLocks noGrp="1"/>
          </p:cNvSpPr>
          <p:nvPr>
            <p:ph type="sldNum" sz="quarter" idx="12"/>
          </p:nvPr>
        </p:nvSpPr>
        <p:spPr/>
        <p:txBody>
          <a:bodyPr/>
          <a:lstStyle/>
          <a:p>
            <a:fld id="{9E0171FC-4578-486B-8E62-99A67BFBCB82}" type="slidenum">
              <a:rPr lang="en-GB" smtClean="0"/>
              <a:t>‹#›</a:t>
            </a:fld>
            <a:endParaRPr lang="en-GB"/>
          </a:p>
        </p:txBody>
      </p:sp>
    </p:spTree>
    <p:extLst>
      <p:ext uri="{BB962C8B-B14F-4D97-AF65-F5344CB8AC3E}">
        <p14:creationId xmlns:p14="http://schemas.microsoft.com/office/powerpoint/2010/main" val="397096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41ED-B45C-44F3-B208-55307A17DC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6166D8-6F3A-4169-9E79-EA24DD21AC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85CBA4-0A08-43E7-8A46-A473CDD51E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548610-855F-441A-9034-418EE40F3037}"/>
              </a:ext>
            </a:extLst>
          </p:cNvPr>
          <p:cNvSpPr>
            <a:spLocks noGrp="1"/>
          </p:cNvSpPr>
          <p:nvPr>
            <p:ph type="dt" sz="half" idx="10"/>
          </p:nvPr>
        </p:nvSpPr>
        <p:spPr/>
        <p:txBody>
          <a:bodyPr/>
          <a:lstStyle/>
          <a:p>
            <a:fld id="{75E8F5C4-E7CC-48BF-93C0-BE4DF40E4F48}" type="datetime1">
              <a:rPr lang="en-GB" smtClean="0"/>
              <a:t>22/09/2022</a:t>
            </a:fld>
            <a:endParaRPr lang="en-GB"/>
          </a:p>
        </p:txBody>
      </p:sp>
      <p:sp>
        <p:nvSpPr>
          <p:cNvPr id="6" name="Footer Placeholder 5">
            <a:extLst>
              <a:ext uri="{FF2B5EF4-FFF2-40B4-BE49-F238E27FC236}">
                <a16:creationId xmlns:a16="http://schemas.microsoft.com/office/drawing/2014/main" id="{A0B9A0A3-34E4-445E-A2F0-9C1F676586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81A000-68F9-4946-AC95-62484487FAA9}"/>
              </a:ext>
            </a:extLst>
          </p:cNvPr>
          <p:cNvSpPr>
            <a:spLocks noGrp="1"/>
          </p:cNvSpPr>
          <p:nvPr>
            <p:ph type="sldNum" sz="quarter" idx="12"/>
          </p:nvPr>
        </p:nvSpPr>
        <p:spPr/>
        <p:txBody>
          <a:bodyPr/>
          <a:lstStyle/>
          <a:p>
            <a:fld id="{9E0171FC-4578-486B-8E62-99A67BFBCB82}" type="slidenum">
              <a:rPr lang="en-GB" smtClean="0"/>
              <a:t>‹#›</a:t>
            </a:fld>
            <a:endParaRPr lang="en-GB"/>
          </a:p>
        </p:txBody>
      </p:sp>
    </p:spTree>
    <p:extLst>
      <p:ext uri="{BB962C8B-B14F-4D97-AF65-F5344CB8AC3E}">
        <p14:creationId xmlns:p14="http://schemas.microsoft.com/office/powerpoint/2010/main" val="373136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CF1F-76C3-40F0-BA3E-B4970856A5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797FF5-7B71-48C2-BB93-63A88CEB7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E61F6C-E835-497B-A31C-066BC07C91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25BED2-AE09-4247-B4FA-7457F8F27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4FCDAF-8DE6-44AF-B2AA-9A094E9057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4B567C-8185-40ED-8FE0-9278DC12354D}"/>
              </a:ext>
            </a:extLst>
          </p:cNvPr>
          <p:cNvSpPr>
            <a:spLocks noGrp="1"/>
          </p:cNvSpPr>
          <p:nvPr>
            <p:ph type="dt" sz="half" idx="10"/>
          </p:nvPr>
        </p:nvSpPr>
        <p:spPr/>
        <p:txBody>
          <a:bodyPr/>
          <a:lstStyle/>
          <a:p>
            <a:fld id="{9C376A6B-A8FF-4555-9CF7-C673448CA4F7}" type="datetime1">
              <a:rPr lang="en-GB" smtClean="0"/>
              <a:t>22/09/2022</a:t>
            </a:fld>
            <a:endParaRPr lang="en-GB"/>
          </a:p>
        </p:txBody>
      </p:sp>
      <p:sp>
        <p:nvSpPr>
          <p:cNvPr id="8" name="Footer Placeholder 7">
            <a:extLst>
              <a:ext uri="{FF2B5EF4-FFF2-40B4-BE49-F238E27FC236}">
                <a16:creationId xmlns:a16="http://schemas.microsoft.com/office/drawing/2014/main" id="{5322181B-A600-4176-A11C-0AD6CF3649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7F9B12-ED6B-48C3-8C67-AF22AF5DF165}"/>
              </a:ext>
            </a:extLst>
          </p:cNvPr>
          <p:cNvSpPr>
            <a:spLocks noGrp="1"/>
          </p:cNvSpPr>
          <p:nvPr>
            <p:ph type="sldNum" sz="quarter" idx="12"/>
          </p:nvPr>
        </p:nvSpPr>
        <p:spPr/>
        <p:txBody>
          <a:bodyPr/>
          <a:lstStyle/>
          <a:p>
            <a:fld id="{9E0171FC-4578-486B-8E62-99A67BFBCB82}" type="slidenum">
              <a:rPr lang="en-GB" smtClean="0"/>
              <a:t>‹#›</a:t>
            </a:fld>
            <a:endParaRPr lang="en-GB"/>
          </a:p>
        </p:txBody>
      </p:sp>
    </p:spTree>
    <p:extLst>
      <p:ext uri="{BB962C8B-B14F-4D97-AF65-F5344CB8AC3E}">
        <p14:creationId xmlns:p14="http://schemas.microsoft.com/office/powerpoint/2010/main" val="362249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9C68-FBA2-4BB7-AA4B-E30C0CDF95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07F1DA-474E-451A-8A1C-17CE349A81B0}"/>
              </a:ext>
            </a:extLst>
          </p:cNvPr>
          <p:cNvSpPr>
            <a:spLocks noGrp="1"/>
          </p:cNvSpPr>
          <p:nvPr>
            <p:ph type="dt" sz="half" idx="10"/>
          </p:nvPr>
        </p:nvSpPr>
        <p:spPr/>
        <p:txBody>
          <a:bodyPr/>
          <a:lstStyle/>
          <a:p>
            <a:fld id="{9DA11727-5374-4343-B0D3-D8A96990DB7F}" type="datetime1">
              <a:rPr lang="en-GB" smtClean="0"/>
              <a:t>22/09/2022</a:t>
            </a:fld>
            <a:endParaRPr lang="en-GB"/>
          </a:p>
        </p:txBody>
      </p:sp>
      <p:sp>
        <p:nvSpPr>
          <p:cNvPr id="4" name="Footer Placeholder 3">
            <a:extLst>
              <a:ext uri="{FF2B5EF4-FFF2-40B4-BE49-F238E27FC236}">
                <a16:creationId xmlns:a16="http://schemas.microsoft.com/office/drawing/2014/main" id="{3EF37C54-5E3F-431F-B2AF-DF4F9CF563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041C91-01E5-48FC-9C0F-7B4655E6D4CF}"/>
              </a:ext>
            </a:extLst>
          </p:cNvPr>
          <p:cNvSpPr>
            <a:spLocks noGrp="1"/>
          </p:cNvSpPr>
          <p:nvPr>
            <p:ph type="sldNum" sz="quarter" idx="12"/>
          </p:nvPr>
        </p:nvSpPr>
        <p:spPr/>
        <p:txBody>
          <a:bodyPr/>
          <a:lstStyle/>
          <a:p>
            <a:fld id="{9E0171FC-4578-486B-8E62-99A67BFBCB82}" type="slidenum">
              <a:rPr lang="en-GB" smtClean="0"/>
              <a:t>‹#›</a:t>
            </a:fld>
            <a:endParaRPr lang="en-GB"/>
          </a:p>
        </p:txBody>
      </p:sp>
    </p:spTree>
    <p:extLst>
      <p:ext uri="{BB962C8B-B14F-4D97-AF65-F5344CB8AC3E}">
        <p14:creationId xmlns:p14="http://schemas.microsoft.com/office/powerpoint/2010/main" val="46215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3E4D2-A176-4987-9C11-B3CC15E2A023}"/>
              </a:ext>
            </a:extLst>
          </p:cNvPr>
          <p:cNvSpPr>
            <a:spLocks noGrp="1"/>
          </p:cNvSpPr>
          <p:nvPr>
            <p:ph type="dt" sz="half" idx="10"/>
          </p:nvPr>
        </p:nvSpPr>
        <p:spPr/>
        <p:txBody>
          <a:bodyPr/>
          <a:lstStyle/>
          <a:p>
            <a:fld id="{4EDE6398-EA9A-4FAC-961C-47EF596554EB}" type="datetime1">
              <a:rPr lang="en-GB" smtClean="0"/>
              <a:t>22/09/2022</a:t>
            </a:fld>
            <a:endParaRPr lang="en-GB"/>
          </a:p>
        </p:txBody>
      </p:sp>
      <p:sp>
        <p:nvSpPr>
          <p:cNvPr id="3" name="Footer Placeholder 2">
            <a:extLst>
              <a:ext uri="{FF2B5EF4-FFF2-40B4-BE49-F238E27FC236}">
                <a16:creationId xmlns:a16="http://schemas.microsoft.com/office/drawing/2014/main" id="{C3C1A887-CF08-4348-A28A-75E9C7D517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797614-9A76-41A8-A1F5-359D6B0C20AA}"/>
              </a:ext>
            </a:extLst>
          </p:cNvPr>
          <p:cNvSpPr>
            <a:spLocks noGrp="1"/>
          </p:cNvSpPr>
          <p:nvPr>
            <p:ph type="sldNum" sz="quarter" idx="12"/>
          </p:nvPr>
        </p:nvSpPr>
        <p:spPr/>
        <p:txBody>
          <a:bodyPr/>
          <a:lstStyle/>
          <a:p>
            <a:fld id="{9E0171FC-4578-486B-8E62-99A67BFBCB82}" type="slidenum">
              <a:rPr lang="en-GB" smtClean="0"/>
              <a:t>‹#›</a:t>
            </a:fld>
            <a:endParaRPr lang="en-GB"/>
          </a:p>
        </p:txBody>
      </p:sp>
    </p:spTree>
    <p:extLst>
      <p:ext uri="{BB962C8B-B14F-4D97-AF65-F5344CB8AC3E}">
        <p14:creationId xmlns:p14="http://schemas.microsoft.com/office/powerpoint/2010/main" val="104119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FBB0-FA3E-4E36-B4F9-F81AD38D00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1BBC63-674D-47F8-A377-A3C5899023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006044-AA50-4B84-8F83-A7132429C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2495D6-F46D-4902-B416-34F552890C47}"/>
              </a:ext>
            </a:extLst>
          </p:cNvPr>
          <p:cNvSpPr>
            <a:spLocks noGrp="1"/>
          </p:cNvSpPr>
          <p:nvPr>
            <p:ph type="dt" sz="half" idx="10"/>
          </p:nvPr>
        </p:nvSpPr>
        <p:spPr/>
        <p:txBody>
          <a:bodyPr/>
          <a:lstStyle/>
          <a:p>
            <a:fld id="{E94CD739-D1F9-4F04-A24A-08A70DA03C98}" type="datetime1">
              <a:rPr lang="en-GB" smtClean="0"/>
              <a:t>22/09/2022</a:t>
            </a:fld>
            <a:endParaRPr lang="en-GB"/>
          </a:p>
        </p:txBody>
      </p:sp>
      <p:sp>
        <p:nvSpPr>
          <p:cNvPr id="6" name="Footer Placeholder 5">
            <a:extLst>
              <a:ext uri="{FF2B5EF4-FFF2-40B4-BE49-F238E27FC236}">
                <a16:creationId xmlns:a16="http://schemas.microsoft.com/office/drawing/2014/main" id="{F52E1475-F7AA-448A-812A-5BCD50024E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C9CED-BDB4-4EAF-B69E-19D556FAF088}"/>
              </a:ext>
            </a:extLst>
          </p:cNvPr>
          <p:cNvSpPr>
            <a:spLocks noGrp="1"/>
          </p:cNvSpPr>
          <p:nvPr>
            <p:ph type="sldNum" sz="quarter" idx="12"/>
          </p:nvPr>
        </p:nvSpPr>
        <p:spPr/>
        <p:txBody>
          <a:bodyPr/>
          <a:lstStyle/>
          <a:p>
            <a:fld id="{9E0171FC-4578-486B-8E62-99A67BFBCB82}" type="slidenum">
              <a:rPr lang="en-GB" smtClean="0"/>
              <a:t>‹#›</a:t>
            </a:fld>
            <a:endParaRPr lang="en-GB"/>
          </a:p>
        </p:txBody>
      </p:sp>
    </p:spTree>
    <p:extLst>
      <p:ext uri="{BB962C8B-B14F-4D97-AF65-F5344CB8AC3E}">
        <p14:creationId xmlns:p14="http://schemas.microsoft.com/office/powerpoint/2010/main" val="54326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6CA2-EE1D-4C5D-911B-3B8A509369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CA4D6F-9E48-4682-A214-BBC0F7566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91D406-0EAB-45C1-9485-DA991AB9F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3D6607-BAF8-4781-A35A-00689DFF707A}"/>
              </a:ext>
            </a:extLst>
          </p:cNvPr>
          <p:cNvSpPr>
            <a:spLocks noGrp="1"/>
          </p:cNvSpPr>
          <p:nvPr>
            <p:ph type="dt" sz="half" idx="10"/>
          </p:nvPr>
        </p:nvSpPr>
        <p:spPr/>
        <p:txBody>
          <a:bodyPr/>
          <a:lstStyle/>
          <a:p>
            <a:fld id="{2E62D6E3-2BD5-4009-B962-11B394B347E1}" type="datetime1">
              <a:rPr lang="en-GB" smtClean="0"/>
              <a:t>22/09/2022</a:t>
            </a:fld>
            <a:endParaRPr lang="en-GB"/>
          </a:p>
        </p:txBody>
      </p:sp>
      <p:sp>
        <p:nvSpPr>
          <p:cNvPr id="6" name="Footer Placeholder 5">
            <a:extLst>
              <a:ext uri="{FF2B5EF4-FFF2-40B4-BE49-F238E27FC236}">
                <a16:creationId xmlns:a16="http://schemas.microsoft.com/office/drawing/2014/main" id="{50CA4E46-84B6-47FB-A426-3C4002916D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864F12-093D-49F2-9423-DCD08655E0E5}"/>
              </a:ext>
            </a:extLst>
          </p:cNvPr>
          <p:cNvSpPr>
            <a:spLocks noGrp="1"/>
          </p:cNvSpPr>
          <p:nvPr>
            <p:ph type="sldNum" sz="quarter" idx="12"/>
          </p:nvPr>
        </p:nvSpPr>
        <p:spPr/>
        <p:txBody>
          <a:bodyPr/>
          <a:lstStyle/>
          <a:p>
            <a:fld id="{9E0171FC-4578-486B-8E62-99A67BFBCB82}" type="slidenum">
              <a:rPr lang="en-GB" smtClean="0"/>
              <a:t>‹#›</a:t>
            </a:fld>
            <a:endParaRPr lang="en-GB"/>
          </a:p>
        </p:txBody>
      </p:sp>
    </p:spTree>
    <p:extLst>
      <p:ext uri="{BB962C8B-B14F-4D97-AF65-F5344CB8AC3E}">
        <p14:creationId xmlns:p14="http://schemas.microsoft.com/office/powerpoint/2010/main" val="309529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394EBA-91AA-46C1-893C-0449E1760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E6A38C-F8C6-488F-B129-F4FB11E31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CF2BB-DFDC-4B72-812F-619E37C2DF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ABB5B-2497-4718-9A15-C41613A7468B}" type="datetime1">
              <a:rPr lang="en-GB" smtClean="0"/>
              <a:t>22/09/2022</a:t>
            </a:fld>
            <a:endParaRPr lang="en-GB"/>
          </a:p>
        </p:txBody>
      </p:sp>
      <p:sp>
        <p:nvSpPr>
          <p:cNvPr id="5" name="Footer Placeholder 4">
            <a:extLst>
              <a:ext uri="{FF2B5EF4-FFF2-40B4-BE49-F238E27FC236}">
                <a16:creationId xmlns:a16="http://schemas.microsoft.com/office/drawing/2014/main" id="{191F3862-C700-40DE-9BC9-D2023A3D4E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34DBDA-75A4-423B-BB7A-CF739B2BD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171FC-4578-486B-8E62-99A67BFBCB82}" type="slidenum">
              <a:rPr lang="en-GB" smtClean="0"/>
              <a:t>‹#›</a:t>
            </a:fld>
            <a:endParaRPr lang="en-GB"/>
          </a:p>
        </p:txBody>
      </p:sp>
    </p:spTree>
    <p:extLst>
      <p:ext uri="{BB962C8B-B14F-4D97-AF65-F5344CB8AC3E}">
        <p14:creationId xmlns:p14="http://schemas.microsoft.com/office/powerpoint/2010/main" val="265043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kingsfund.org.uk/publications/leading-virtual-meetings-top-tips#active-listen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freepngimg.com/png/88434-text-symbol-question-mark-computer-graphics-3d"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hyperlink" Target="https://www.youtube.com/watch?v=bYqT101r440" TargetMode="External"/><Relationship Id="rId7" Type="http://schemas.openxmlformats.org/officeDocument/2006/relationships/image" Target="../media/image3.jpeg"/><Relationship Id="rId2" Type="http://schemas.openxmlformats.org/officeDocument/2006/relationships/hyperlink" Target="https://www.youtube.com/watch?v=G0Tv-drt_kI" TargetMode="External"/><Relationship Id="rId1" Type="http://schemas.openxmlformats.org/officeDocument/2006/relationships/slideLayout" Target="../slideLayouts/slideLayout4.xml"/><Relationship Id="rId6" Type="http://schemas.openxmlformats.org/officeDocument/2006/relationships/hyperlink" Target="https://www.grassrootsnorthshore.com/issue_teams2" TargetMode="External"/><Relationship Id="rId5" Type="http://schemas.openxmlformats.org/officeDocument/2006/relationships/image" Target="../media/image4.jpg"/><Relationship Id="rId4" Type="http://schemas.openxmlformats.org/officeDocument/2006/relationships/hyperlink" Target="https://www.youtube.com/watch?v=-HZdU_VQvD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ursuit.unimelb.edu.au/articles/are-our-new-virtual-workplaces-equitable" TargetMode="External"/><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hyperlink" Target="https://creativecommons.org/licenses/by-nd/3.0/"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pressbooks.bccampus.ca/businesspresentationskills/chapter/presenting-online-on-video/" TargetMode="External"/><Relationship Id="rId7" Type="http://schemas.openxmlformats.org/officeDocument/2006/relationships/hyperlink" Target="https://www.flickr.com/photos/cambodia4kidsorg/36455172593" TargetMode="Externa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hyperlink" Target="https://creativecommons.org/licenses/by-nd/3.0/" TargetMode="External"/><Relationship Id="rId5" Type="http://schemas.openxmlformats.org/officeDocument/2006/relationships/hyperlink" Target="https://pursuit.unimelb.edu.au/articles/are-our-new-virtual-workplaces-equitable" TargetMode="External"/><Relationship Id="rId4" Type="http://schemas.openxmlformats.org/officeDocument/2006/relationships/image" Target="../media/image3.jpeg"/><Relationship Id="rId9"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d1m4xBQ9Ps" TargetMode="External"/><Relationship Id="rId7" Type="http://schemas.openxmlformats.org/officeDocument/2006/relationships/hyperlink" Target="https://creativecommons.org/licenses/by/3.0/" TargetMode="External"/><Relationship Id="rId2" Type="http://schemas.openxmlformats.org/officeDocument/2006/relationships/hyperlink" Target="https://coachingandmentoring.se.leadershipacademy.nhs.uk/?_ga=2.98420575.1580491071.1655727310-98615442.1626875534" TargetMode="External"/><Relationship Id="rId1" Type="http://schemas.openxmlformats.org/officeDocument/2006/relationships/slideLayout" Target="../slideLayouts/slideLayout2.xml"/><Relationship Id="rId6" Type="http://schemas.openxmlformats.org/officeDocument/2006/relationships/hyperlink" Target="https://www.flickr.com/photos/byrawpixel/45739295252" TargetMode="External"/><Relationship Id="rId5" Type="http://schemas.openxmlformats.org/officeDocument/2006/relationships/image" Target="../media/image7.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2CE050-BCB8-49B1-8A69-D4D366351666}"/>
              </a:ext>
            </a:extLst>
          </p:cNvPr>
          <p:cNvSpPr>
            <a:spLocks noGrp="1"/>
          </p:cNvSpPr>
          <p:nvPr>
            <p:ph type="subTitle" idx="1"/>
          </p:nvPr>
        </p:nvSpPr>
        <p:spPr>
          <a:xfrm>
            <a:off x="1524000" y="4047695"/>
            <a:ext cx="9144000" cy="1655762"/>
          </a:xfrm>
        </p:spPr>
        <p:txBody>
          <a:bodyPr>
            <a:normAutofit lnSpcReduction="10000"/>
          </a:bodyPr>
          <a:lstStyle/>
          <a:p>
            <a:pPr algn="l"/>
            <a:r>
              <a:rPr lang="en-GB" b="1" dirty="0"/>
              <a:t>Chairing Virtual Meetings</a:t>
            </a:r>
          </a:p>
          <a:p>
            <a:pPr algn="l"/>
            <a:r>
              <a:rPr lang="en-GB" b="1" dirty="0"/>
              <a:t>Malcolm Nudd – Director of Pathology Transformation</a:t>
            </a:r>
          </a:p>
          <a:p>
            <a:pPr algn="l"/>
            <a:r>
              <a:rPr lang="en-GB" b="1" dirty="0"/>
              <a:t>Amanda Price – Workforce Project Director</a:t>
            </a:r>
          </a:p>
          <a:p>
            <a:pPr algn="l"/>
            <a:r>
              <a:rPr lang="en-GB" b="1" dirty="0"/>
              <a:t>28.9.22</a:t>
            </a:r>
          </a:p>
        </p:txBody>
      </p:sp>
      <p:pic>
        <p:nvPicPr>
          <p:cNvPr id="4" name="Picture 3">
            <a:extLst>
              <a:ext uri="{FF2B5EF4-FFF2-40B4-BE49-F238E27FC236}">
                <a16:creationId xmlns:a16="http://schemas.microsoft.com/office/drawing/2014/main" id="{5E95946A-504D-4D68-B568-64282DE9D541}"/>
              </a:ext>
            </a:extLst>
          </p:cNvPr>
          <p:cNvPicPr>
            <a:picLocks noChangeAspect="1"/>
          </p:cNvPicPr>
          <p:nvPr/>
        </p:nvPicPr>
        <p:blipFill>
          <a:blip r:embed="rId3"/>
          <a:stretch>
            <a:fillRect/>
          </a:stretch>
        </p:blipFill>
        <p:spPr>
          <a:xfrm>
            <a:off x="463374" y="189436"/>
            <a:ext cx="2490716" cy="684947"/>
          </a:xfrm>
          <a:prstGeom prst="rect">
            <a:avLst/>
          </a:prstGeom>
        </p:spPr>
      </p:pic>
      <p:sp>
        <p:nvSpPr>
          <p:cNvPr id="8" name="Slide Number Placeholder 7">
            <a:extLst>
              <a:ext uri="{FF2B5EF4-FFF2-40B4-BE49-F238E27FC236}">
                <a16:creationId xmlns:a16="http://schemas.microsoft.com/office/drawing/2014/main" id="{35739417-C7CA-4723-98DC-D211CAF7192D}"/>
              </a:ext>
            </a:extLst>
          </p:cNvPr>
          <p:cNvSpPr>
            <a:spLocks noGrp="1"/>
          </p:cNvSpPr>
          <p:nvPr>
            <p:ph type="sldNum" sz="quarter" idx="12"/>
          </p:nvPr>
        </p:nvSpPr>
        <p:spPr/>
        <p:txBody>
          <a:bodyPr/>
          <a:lstStyle/>
          <a:p>
            <a:fld id="{9E0171FC-4578-486B-8E62-99A67BFBCB82}" type="slidenum">
              <a:rPr lang="en-GB" smtClean="0"/>
              <a:t>1</a:t>
            </a:fld>
            <a:endParaRPr lang="en-GB"/>
          </a:p>
        </p:txBody>
      </p:sp>
    </p:spTree>
    <p:extLst>
      <p:ext uri="{BB962C8B-B14F-4D97-AF65-F5344CB8AC3E}">
        <p14:creationId xmlns:p14="http://schemas.microsoft.com/office/powerpoint/2010/main" val="131536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5A46-802E-4B7C-B3F1-1A028B1341EE}"/>
              </a:ext>
            </a:extLst>
          </p:cNvPr>
          <p:cNvSpPr>
            <a:spLocks noGrp="1"/>
          </p:cNvSpPr>
          <p:nvPr>
            <p:ph type="title"/>
          </p:nvPr>
        </p:nvSpPr>
        <p:spPr/>
        <p:txBody>
          <a:bodyPr/>
          <a:lstStyle/>
          <a:p>
            <a:r>
              <a:rPr lang="en-GB" b="1" dirty="0"/>
              <a:t>King’s Fund Top Tips</a:t>
            </a:r>
          </a:p>
        </p:txBody>
      </p:sp>
      <p:sp>
        <p:nvSpPr>
          <p:cNvPr id="3" name="Content Placeholder 2">
            <a:extLst>
              <a:ext uri="{FF2B5EF4-FFF2-40B4-BE49-F238E27FC236}">
                <a16:creationId xmlns:a16="http://schemas.microsoft.com/office/drawing/2014/main" id="{F5361300-D333-4A81-AD4C-1E5721D18073}"/>
              </a:ext>
            </a:extLst>
          </p:cNvPr>
          <p:cNvSpPr>
            <a:spLocks noGrp="1"/>
          </p:cNvSpPr>
          <p:nvPr>
            <p:ph idx="1"/>
          </p:nvPr>
        </p:nvSpPr>
        <p:spPr>
          <a:xfrm>
            <a:off x="753139" y="1442852"/>
            <a:ext cx="10515600" cy="4826635"/>
          </a:xfrm>
        </p:spPr>
        <p:txBody>
          <a:bodyPr>
            <a:normAutofit fontScale="85000" lnSpcReduction="10000"/>
          </a:bodyPr>
          <a:lstStyle/>
          <a:p>
            <a:r>
              <a:rPr lang="en-GB" dirty="0"/>
              <a:t>The human things</a:t>
            </a:r>
            <a:endParaRPr lang="en-GB" sz="1600" dirty="0"/>
          </a:p>
          <a:p>
            <a:pPr lvl="0"/>
            <a:r>
              <a:rPr lang="en-GB" dirty="0"/>
              <a:t>A virtual space is exposing – like being in a goldfish bowl. People listen more intensively; think about how you say things – your tone and gestures.</a:t>
            </a:r>
            <a:endParaRPr lang="en-GB" sz="1800" dirty="0"/>
          </a:p>
          <a:p>
            <a:pPr lvl="0"/>
            <a:r>
              <a:rPr lang="en-GB" dirty="0"/>
              <a:t>Emotions get amplified too. You can be surprised by peoples’ responses which can seem stronger than you might expect; allow for this, check out what they mean and don’t overreact in response. </a:t>
            </a:r>
            <a:endParaRPr lang="en-GB" sz="1800" dirty="0"/>
          </a:p>
          <a:p>
            <a:pPr lvl="0"/>
            <a:r>
              <a:rPr lang="en-GB" dirty="0"/>
              <a:t>Relearn the basics of </a:t>
            </a:r>
            <a:r>
              <a:rPr lang="en-GB" b="1" u="sng" dirty="0">
                <a:hlinkClick r:id="rId2" tooltip="Leading virtual meetings – top tips"/>
              </a:rPr>
              <a:t>actively listening</a:t>
            </a:r>
            <a:r>
              <a:rPr lang="en-GB" dirty="0"/>
              <a:t>. </a:t>
            </a:r>
            <a:endParaRPr lang="en-GB" sz="1800" dirty="0"/>
          </a:p>
          <a:p>
            <a:pPr lvl="0"/>
            <a:r>
              <a:rPr lang="en-GB" dirty="0"/>
              <a:t>Don’t be afraid of silence. People are probably just thinking.</a:t>
            </a:r>
            <a:endParaRPr lang="en-GB" sz="1800" dirty="0"/>
          </a:p>
          <a:p>
            <a:pPr lvl="0"/>
            <a:r>
              <a:rPr lang="en-GB" dirty="0"/>
              <a:t>Remember the virtual nod. If people can’t see you, you need to say something or make a noise to acknowledge a comment or so people know you’re there. </a:t>
            </a:r>
            <a:endParaRPr lang="en-GB" sz="1800" dirty="0"/>
          </a:p>
          <a:p>
            <a:pPr lvl="0"/>
            <a:r>
              <a:rPr lang="en-GB" dirty="0"/>
              <a:t>Incorporate the informal. Don’t be totally task or agenda led. Allow time for people to share news, chat about parts of the meeting that spark interest, etc. You can’t have a virtual coffee, but you can have coffee virtually!</a:t>
            </a:r>
            <a:endParaRPr lang="en-GB" sz="1800" dirty="0"/>
          </a:p>
          <a:p>
            <a:pPr marL="0" indent="0">
              <a:buNone/>
            </a:pPr>
            <a:endParaRPr lang="en-GB" dirty="0"/>
          </a:p>
        </p:txBody>
      </p:sp>
      <p:sp>
        <p:nvSpPr>
          <p:cNvPr id="4" name="Slide Number Placeholder 3">
            <a:extLst>
              <a:ext uri="{FF2B5EF4-FFF2-40B4-BE49-F238E27FC236}">
                <a16:creationId xmlns:a16="http://schemas.microsoft.com/office/drawing/2014/main" id="{FC252585-90DB-4353-8422-0CA4DFF66A45}"/>
              </a:ext>
            </a:extLst>
          </p:cNvPr>
          <p:cNvSpPr>
            <a:spLocks noGrp="1"/>
          </p:cNvSpPr>
          <p:nvPr>
            <p:ph type="sldNum" sz="quarter" idx="12"/>
          </p:nvPr>
        </p:nvSpPr>
        <p:spPr/>
        <p:txBody>
          <a:bodyPr/>
          <a:lstStyle/>
          <a:p>
            <a:fld id="{9E0171FC-4578-486B-8E62-99A67BFBCB82}" type="slidenum">
              <a:rPr lang="en-GB" smtClean="0"/>
              <a:t>10</a:t>
            </a:fld>
            <a:endParaRPr lang="en-GB"/>
          </a:p>
        </p:txBody>
      </p:sp>
      <p:pic>
        <p:nvPicPr>
          <p:cNvPr id="5" name="Picture 2" descr="NHS logo for A4 10mm - RGB Blue">
            <a:extLst>
              <a:ext uri="{FF2B5EF4-FFF2-40B4-BE49-F238E27FC236}">
                <a16:creationId xmlns:a16="http://schemas.microsoft.com/office/drawing/2014/main" id="{2E43EF93-8143-4CDC-9307-851864BD5E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9EC0E86-2352-4B45-A595-FA6C4FFBEB7F}"/>
              </a:ext>
            </a:extLst>
          </p:cNvPr>
          <p:cNvSpPr/>
          <p:nvPr/>
        </p:nvSpPr>
        <p:spPr>
          <a:xfrm>
            <a:off x="6320063" y="294013"/>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Tree>
    <p:extLst>
      <p:ext uri="{BB962C8B-B14F-4D97-AF65-F5344CB8AC3E}">
        <p14:creationId xmlns:p14="http://schemas.microsoft.com/office/powerpoint/2010/main" val="21095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5A46-802E-4B7C-B3F1-1A028B1341EE}"/>
              </a:ext>
            </a:extLst>
          </p:cNvPr>
          <p:cNvSpPr>
            <a:spLocks noGrp="1"/>
          </p:cNvSpPr>
          <p:nvPr>
            <p:ph type="title"/>
          </p:nvPr>
        </p:nvSpPr>
        <p:spPr/>
        <p:txBody>
          <a:bodyPr/>
          <a:lstStyle/>
          <a:p>
            <a:r>
              <a:rPr lang="en-GB" b="1" dirty="0"/>
              <a:t>KMPN guide to chairing meetings virtually</a:t>
            </a:r>
          </a:p>
        </p:txBody>
      </p:sp>
      <p:sp>
        <p:nvSpPr>
          <p:cNvPr id="3" name="Content Placeholder 2">
            <a:extLst>
              <a:ext uri="{FF2B5EF4-FFF2-40B4-BE49-F238E27FC236}">
                <a16:creationId xmlns:a16="http://schemas.microsoft.com/office/drawing/2014/main" id="{F5361300-D333-4A81-AD4C-1E5721D18073}"/>
              </a:ext>
            </a:extLst>
          </p:cNvPr>
          <p:cNvSpPr>
            <a:spLocks noGrp="1"/>
          </p:cNvSpPr>
          <p:nvPr>
            <p:ph sz="half" idx="1"/>
          </p:nvPr>
        </p:nvSpPr>
        <p:spPr/>
        <p:txBody>
          <a:bodyPr>
            <a:normAutofit/>
          </a:bodyPr>
          <a:lstStyle/>
          <a:p>
            <a:r>
              <a:rPr lang="en-GB" dirty="0"/>
              <a:t>Headings</a:t>
            </a:r>
          </a:p>
        </p:txBody>
      </p:sp>
      <p:sp>
        <p:nvSpPr>
          <p:cNvPr id="7" name="Content Placeholder 6">
            <a:extLst>
              <a:ext uri="{FF2B5EF4-FFF2-40B4-BE49-F238E27FC236}">
                <a16:creationId xmlns:a16="http://schemas.microsoft.com/office/drawing/2014/main" id="{4D526FC2-8D9F-462C-A171-727E4445C3F3}"/>
              </a:ext>
            </a:extLst>
          </p:cNvPr>
          <p:cNvSpPr>
            <a:spLocks noGrp="1"/>
          </p:cNvSpPr>
          <p:nvPr>
            <p:ph sz="half" idx="2"/>
          </p:nvPr>
        </p:nvSpPr>
        <p:spPr/>
        <p:txBody>
          <a:bodyPr/>
          <a:lstStyle/>
          <a:p>
            <a:r>
              <a:rPr lang="en-GB" dirty="0"/>
              <a:t>Top tips</a:t>
            </a:r>
          </a:p>
          <a:p>
            <a:endParaRPr lang="en-GB" dirty="0"/>
          </a:p>
        </p:txBody>
      </p:sp>
      <p:sp>
        <p:nvSpPr>
          <p:cNvPr id="4" name="Slide Number Placeholder 3">
            <a:extLst>
              <a:ext uri="{FF2B5EF4-FFF2-40B4-BE49-F238E27FC236}">
                <a16:creationId xmlns:a16="http://schemas.microsoft.com/office/drawing/2014/main" id="{FC252585-90DB-4353-8422-0CA4DFF66A45}"/>
              </a:ext>
            </a:extLst>
          </p:cNvPr>
          <p:cNvSpPr>
            <a:spLocks noGrp="1"/>
          </p:cNvSpPr>
          <p:nvPr>
            <p:ph type="sldNum" sz="quarter" idx="12"/>
          </p:nvPr>
        </p:nvSpPr>
        <p:spPr/>
        <p:txBody>
          <a:bodyPr/>
          <a:lstStyle/>
          <a:p>
            <a:fld id="{9E0171FC-4578-486B-8E62-99A67BFBCB82}" type="slidenum">
              <a:rPr lang="en-GB" smtClean="0"/>
              <a:t>11</a:t>
            </a:fld>
            <a:endParaRPr lang="en-GB"/>
          </a:p>
        </p:txBody>
      </p:sp>
      <p:pic>
        <p:nvPicPr>
          <p:cNvPr id="5" name="Picture 2" descr="NHS logo for A4 10mm - RGB Blue">
            <a:extLst>
              <a:ext uri="{FF2B5EF4-FFF2-40B4-BE49-F238E27FC236}">
                <a16:creationId xmlns:a16="http://schemas.microsoft.com/office/drawing/2014/main" id="{2E43EF93-8143-4CDC-9307-851864BD5E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9EC0E86-2352-4B45-A595-FA6C4FFBEB7F}"/>
              </a:ext>
            </a:extLst>
          </p:cNvPr>
          <p:cNvSpPr/>
          <p:nvPr/>
        </p:nvSpPr>
        <p:spPr>
          <a:xfrm>
            <a:off x="6320063" y="294013"/>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Tree>
    <p:extLst>
      <p:ext uri="{BB962C8B-B14F-4D97-AF65-F5344CB8AC3E}">
        <p14:creationId xmlns:p14="http://schemas.microsoft.com/office/powerpoint/2010/main" val="3429970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5A46-802E-4B7C-B3F1-1A028B1341EE}"/>
              </a:ext>
            </a:extLst>
          </p:cNvPr>
          <p:cNvSpPr>
            <a:spLocks noGrp="1"/>
          </p:cNvSpPr>
          <p:nvPr>
            <p:ph type="title"/>
          </p:nvPr>
        </p:nvSpPr>
        <p:spPr/>
        <p:txBody>
          <a:bodyPr/>
          <a:lstStyle/>
          <a:p>
            <a:endParaRPr lang="en-GB" b="1" dirty="0"/>
          </a:p>
        </p:txBody>
      </p:sp>
      <p:pic>
        <p:nvPicPr>
          <p:cNvPr id="9" name="Content Placeholder 8">
            <a:extLst>
              <a:ext uri="{FF2B5EF4-FFF2-40B4-BE49-F238E27FC236}">
                <a16:creationId xmlns:a16="http://schemas.microsoft.com/office/drawing/2014/main" id="{42D33F82-5CEB-4FDA-9F11-EACD34779B1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0331" y="1825625"/>
            <a:ext cx="4351338" cy="4351338"/>
          </a:xfrm>
        </p:spPr>
      </p:pic>
      <p:sp>
        <p:nvSpPr>
          <p:cNvPr id="4" name="Slide Number Placeholder 3">
            <a:extLst>
              <a:ext uri="{FF2B5EF4-FFF2-40B4-BE49-F238E27FC236}">
                <a16:creationId xmlns:a16="http://schemas.microsoft.com/office/drawing/2014/main" id="{FC252585-90DB-4353-8422-0CA4DFF66A45}"/>
              </a:ext>
            </a:extLst>
          </p:cNvPr>
          <p:cNvSpPr>
            <a:spLocks noGrp="1"/>
          </p:cNvSpPr>
          <p:nvPr>
            <p:ph type="sldNum" sz="quarter" idx="12"/>
          </p:nvPr>
        </p:nvSpPr>
        <p:spPr/>
        <p:txBody>
          <a:bodyPr/>
          <a:lstStyle/>
          <a:p>
            <a:fld id="{9E0171FC-4578-486B-8E62-99A67BFBCB82}" type="slidenum">
              <a:rPr lang="en-GB" smtClean="0"/>
              <a:t>12</a:t>
            </a:fld>
            <a:endParaRPr lang="en-GB"/>
          </a:p>
        </p:txBody>
      </p:sp>
      <p:sp>
        <p:nvSpPr>
          <p:cNvPr id="7" name="Content Placeholder 6">
            <a:extLst>
              <a:ext uri="{FF2B5EF4-FFF2-40B4-BE49-F238E27FC236}">
                <a16:creationId xmlns:a16="http://schemas.microsoft.com/office/drawing/2014/main" id="{4D526FC2-8D9F-462C-A171-727E4445C3F3}"/>
              </a:ext>
            </a:extLst>
          </p:cNvPr>
          <p:cNvSpPr>
            <a:spLocks noGrp="1"/>
          </p:cNvSpPr>
          <p:nvPr>
            <p:ph sz="half" idx="4294967295"/>
          </p:nvPr>
        </p:nvSpPr>
        <p:spPr>
          <a:xfrm>
            <a:off x="7010400" y="1825625"/>
            <a:ext cx="5181600" cy="4351338"/>
          </a:xfrm>
        </p:spPr>
        <p:txBody>
          <a:bodyPr/>
          <a:lstStyle/>
          <a:p>
            <a:endParaRPr lang="en-GB" dirty="0"/>
          </a:p>
        </p:txBody>
      </p:sp>
      <p:pic>
        <p:nvPicPr>
          <p:cNvPr id="5" name="Picture 2" descr="NHS logo for A4 10mm - RGB Blue">
            <a:extLst>
              <a:ext uri="{FF2B5EF4-FFF2-40B4-BE49-F238E27FC236}">
                <a16:creationId xmlns:a16="http://schemas.microsoft.com/office/drawing/2014/main" id="{2E43EF93-8143-4CDC-9307-851864BD5E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9EC0E86-2352-4B45-A595-FA6C4FFBEB7F}"/>
              </a:ext>
            </a:extLst>
          </p:cNvPr>
          <p:cNvSpPr/>
          <p:nvPr/>
        </p:nvSpPr>
        <p:spPr>
          <a:xfrm>
            <a:off x="6320063" y="294013"/>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10" name="TextBox 9">
            <a:extLst>
              <a:ext uri="{FF2B5EF4-FFF2-40B4-BE49-F238E27FC236}">
                <a16:creationId xmlns:a16="http://schemas.microsoft.com/office/drawing/2014/main" id="{162B30F6-B8B8-4B4E-9C98-2003BE197E5F}"/>
              </a:ext>
            </a:extLst>
          </p:cNvPr>
          <p:cNvSpPr txBox="1"/>
          <p:nvPr/>
        </p:nvSpPr>
        <p:spPr>
          <a:xfrm>
            <a:off x="3920331" y="6176963"/>
            <a:ext cx="4351338" cy="230832"/>
          </a:xfrm>
          <a:prstGeom prst="rect">
            <a:avLst/>
          </a:prstGeom>
          <a:noFill/>
        </p:spPr>
        <p:txBody>
          <a:bodyPr wrap="square" rtlCol="0">
            <a:spAutoFit/>
          </a:bodyPr>
          <a:lstStyle/>
          <a:p>
            <a:r>
              <a:rPr lang="en-GB" sz="900">
                <a:hlinkClick r:id="rId3" tooltip="https://freepngimg.com/png/88434-text-symbol-question-mark-computer-graphics-3d"/>
              </a:rPr>
              <a:t>This Photo</a:t>
            </a:r>
            <a:r>
              <a:rPr lang="en-GB" sz="900"/>
              <a:t> by Unknown Author is licensed under </a:t>
            </a:r>
            <a:r>
              <a:rPr lang="en-GB" sz="900">
                <a:hlinkClick r:id="rId5" tooltip="https://creativecommons.org/licenses/by-nc/3.0/"/>
              </a:rPr>
              <a:t>CC BY-NC</a:t>
            </a:r>
            <a:endParaRPr lang="en-GB" sz="900"/>
          </a:p>
        </p:txBody>
      </p:sp>
    </p:spTree>
    <p:extLst>
      <p:ext uri="{BB962C8B-B14F-4D97-AF65-F5344CB8AC3E}">
        <p14:creationId xmlns:p14="http://schemas.microsoft.com/office/powerpoint/2010/main" val="84566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7C80-EA50-4E19-B1EB-369CDC8C4298}"/>
              </a:ext>
            </a:extLst>
          </p:cNvPr>
          <p:cNvSpPr>
            <a:spLocks noGrp="1"/>
          </p:cNvSpPr>
          <p:nvPr>
            <p:ph type="title"/>
          </p:nvPr>
        </p:nvSpPr>
        <p:spPr/>
        <p:txBody>
          <a:bodyPr/>
          <a:lstStyle/>
          <a:p>
            <a:r>
              <a:rPr lang="en-GB" b="1" dirty="0"/>
              <a:t>Aim and Objectives</a:t>
            </a:r>
          </a:p>
        </p:txBody>
      </p:sp>
      <p:sp>
        <p:nvSpPr>
          <p:cNvPr id="3" name="Content Placeholder 2">
            <a:extLst>
              <a:ext uri="{FF2B5EF4-FFF2-40B4-BE49-F238E27FC236}">
                <a16:creationId xmlns:a16="http://schemas.microsoft.com/office/drawing/2014/main" id="{5956EC9A-0EF8-4B71-B8E6-7857FDDFE591}"/>
              </a:ext>
            </a:extLst>
          </p:cNvPr>
          <p:cNvSpPr>
            <a:spLocks noGrp="1"/>
          </p:cNvSpPr>
          <p:nvPr>
            <p:ph idx="1"/>
          </p:nvPr>
        </p:nvSpPr>
        <p:spPr>
          <a:xfrm>
            <a:off x="838200" y="1303021"/>
            <a:ext cx="10515600" cy="5418454"/>
          </a:xfrm>
        </p:spPr>
        <p:txBody>
          <a:bodyPr>
            <a:normAutofit/>
          </a:bodyPr>
          <a:lstStyle/>
          <a:p>
            <a:pPr marL="0" indent="0">
              <a:buNone/>
            </a:pPr>
            <a:r>
              <a:rPr lang="en-GB" b="1" dirty="0"/>
              <a:t>Aim</a:t>
            </a:r>
          </a:p>
          <a:p>
            <a:r>
              <a:rPr lang="en-GB" dirty="0"/>
              <a:t>To share experiences as chairs and meeting attendees in order to develop a network guide to chairing virtual meetings.</a:t>
            </a:r>
          </a:p>
          <a:p>
            <a:pPr marL="0" indent="0">
              <a:buNone/>
            </a:pPr>
            <a:r>
              <a:rPr lang="en-GB" b="1" dirty="0"/>
              <a:t>Objectives</a:t>
            </a:r>
            <a:endParaRPr lang="en-GB" dirty="0"/>
          </a:p>
          <a:p>
            <a:pPr lvl="0"/>
            <a:r>
              <a:rPr lang="en-GB" dirty="0"/>
              <a:t>To identify what makes a great experience as a virtual meeting attendee.</a:t>
            </a:r>
          </a:p>
          <a:p>
            <a:pPr lvl="0"/>
            <a:r>
              <a:rPr lang="en-GB" dirty="0"/>
              <a:t>To hear from those on the call who have chaired virtual meetings on their experiences and what they have learnt.</a:t>
            </a:r>
          </a:p>
          <a:p>
            <a:pPr lvl="0"/>
            <a:r>
              <a:rPr lang="en-GB" dirty="0"/>
              <a:t>To reflect on the differences, pros and cons between chairing real life and virtual meetings.</a:t>
            </a:r>
          </a:p>
          <a:p>
            <a:pPr lvl="0"/>
            <a:r>
              <a:rPr lang="en-GB" dirty="0"/>
              <a:t>To develop a network guide to chairing virtual meetings.</a:t>
            </a:r>
          </a:p>
          <a:p>
            <a:endParaRPr lang="en-GB" dirty="0"/>
          </a:p>
        </p:txBody>
      </p:sp>
      <p:sp>
        <p:nvSpPr>
          <p:cNvPr id="4" name="Slide Number Placeholder 3">
            <a:extLst>
              <a:ext uri="{FF2B5EF4-FFF2-40B4-BE49-F238E27FC236}">
                <a16:creationId xmlns:a16="http://schemas.microsoft.com/office/drawing/2014/main" id="{AB10CD2C-EF21-4CF6-BF92-CA30F006E476}"/>
              </a:ext>
            </a:extLst>
          </p:cNvPr>
          <p:cNvSpPr>
            <a:spLocks noGrp="1"/>
          </p:cNvSpPr>
          <p:nvPr>
            <p:ph type="sldNum" sz="quarter" idx="12"/>
          </p:nvPr>
        </p:nvSpPr>
        <p:spPr/>
        <p:txBody>
          <a:bodyPr/>
          <a:lstStyle/>
          <a:p>
            <a:fld id="{9E0171FC-4578-486B-8E62-99A67BFBCB82}" type="slidenum">
              <a:rPr lang="en-GB" smtClean="0"/>
              <a:t>2</a:t>
            </a:fld>
            <a:endParaRPr lang="en-GB"/>
          </a:p>
        </p:txBody>
      </p:sp>
      <p:pic>
        <p:nvPicPr>
          <p:cNvPr id="5" name="Picture 2" descr="NHS logo for A4 10mm - RGB Blue">
            <a:extLst>
              <a:ext uri="{FF2B5EF4-FFF2-40B4-BE49-F238E27FC236}">
                <a16:creationId xmlns:a16="http://schemas.microsoft.com/office/drawing/2014/main" id="{53817BFF-0375-4460-A1AA-76D4EF2DF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3533A81-1C9C-46B9-A6A5-66ABA734506C}"/>
              </a:ext>
            </a:extLst>
          </p:cNvPr>
          <p:cNvSpPr/>
          <p:nvPr/>
        </p:nvSpPr>
        <p:spPr>
          <a:xfrm>
            <a:off x="6305550" y="312547"/>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Tree>
    <p:extLst>
      <p:ext uri="{BB962C8B-B14F-4D97-AF65-F5344CB8AC3E}">
        <p14:creationId xmlns:p14="http://schemas.microsoft.com/office/powerpoint/2010/main" val="247423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771F-AF5F-4CE9-90A5-C97232456C6E}"/>
              </a:ext>
            </a:extLst>
          </p:cNvPr>
          <p:cNvSpPr>
            <a:spLocks noGrp="1"/>
          </p:cNvSpPr>
          <p:nvPr>
            <p:ph type="title"/>
          </p:nvPr>
        </p:nvSpPr>
        <p:spPr/>
        <p:txBody>
          <a:bodyPr/>
          <a:lstStyle/>
          <a:p>
            <a:r>
              <a:rPr lang="en-GB" b="1" dirty="0"/>
              <a:t>When it all goes wrong!</a:t>
            </a:r>
          </a:p>
        </p:txBody>
      </p:sp>
      <p:sp>
        <p:nvSpPr>
          <p:cNvPr id="3" name="Content Placeholder 2">
            <a:extLst>
              <a:ext uri="{FF2B5EF4-FFF2-40B4-BE49-F238E27FC236}">
                <a16:creationId xmlns:a16="http://schemas.microsoft.com/office/drawing/2014/main" id="{92E96024-0320-4DF5-A3BD-095F1C64F4C0}"/>
              </a:ext>
            </a:extLst>
          </p:cNvPr>
          <p:cNvSpPr>
            <a:spLocks noGrp="1"/>
          </p:cNvSpPr>
          <p:nvPr>
            <p:ph sz="half" idx="1"/>
          </p:nvPr>
        </p:nvSpPr>
        <p:spPr/>
        <p:txBody>
          <a:bodyPr>
            <a:normAutofit/>
          </a:bodyPr>
          <a:lstStyle/>
          <a:p>
            <a:r>
              <a:rPr lang="en-GB" u="sng" dirty="0">
                <a:hlinkClick r:id="rId2"/>
              </a:rPr>
              <a:t>Zoom Doom - The reality of bad virtual meetings - YouTube</a:t>
            </a:r>
            <a:endParaRPr lang="en-GB" dirty="0"/>
          </a:p>
          <a:p>
            <a:r>
              <a:rPr lang="en-GB" u="sng" dirty="0">
                <a:hlinkClick r:id="rId3"/>
              </a:rPr>
              <a:t>How to Have a Bad Virtual Meeting - YouTube</a:t>
            </a:r>
            <a:r>
              <a:rPr lang="en-GB" dirty="0"/>
              <a:t> </a:t>
            </a:r>
          </a:p>
          <a:p>
            <a:r>
              <a:rPr lang="en-GB" u="sng" dirty="0">
                <a:hlinkClick r:id="rId4"/>
              </a:rPr>
              <a:t>Every Meeting You've Ever Been To (In Two Minutes) | Fast Company - YouTube</a:t>
            </a:r>
            <a:endParaRPr lang="en-GB" dirty="0"/>
          </a:p>
          <a:p>
            <a:endParaRPr lang="en-GB" dirty="0"/>
          </a:p>
        </p:txBody>
      </p:sp>
      <p:pic>
        <p:nvPicPr>
          <p:cNvPr id="9" name="Content Placeholder 8">
            <a:extLst>
              <a:ext uri="{FF2B5EF4-FFF2-40B4-BE49-F238E27FC236}">
                <a16:creationId xmlns:a16="http://schemas.microsoft.com/office/drawing/2014/main" id="{02D334F3-122D-4D8C-965F-7634536CB15E}"/>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72202" y="1955640"/>
            <a:ext cx="5181600" cy="2914650"/>
          </a:xfrm>
        </p:spPr>
      </p:pic>
      <p:sp>
        <p:nvSpPr>
          <p:cNvPr id="4" name="Slide Number Placeholder 3">
            <a:extLst>
              <a:ext uri="{FF2B5EF4-FFF2-40B4-BE49-F238E27FC236}">
                <a16:creationId xmlns:a16="http://schemas.microsoft.com/office/drawing/2014/main" id="{7DE439B2-A8E7-4385-B513-CACD9685953E}"/>
              </a:ext>
            </a:extLst>
          </p:cNvPr>
          <p:cNvSpPr>
            <a:spLocks noGrp="1"/>
          </p:cNvSpPr>
          <p:nvPr>
            <p:ph type="sldNum" sz="quarter" idx="12"/>
          </p:nvPr>
        </p:nvSpPr>
        <p:spPr/>
        <p:txBody>
          <a:bodyPr/>
          <a:lstStyle/>
          <a:p>
            <a:fld id="{9E0171FC-4578-486B-8E62-99A67BFBCB82}" type="slidenum">
              <a:rPr lang="en-GB" smtClean="0"/>
              <a:t>3</a:t>
            </a:fld>
            <a:endParaRPr lang="en-GB"/>
          </a:p>
        </p:txBody>
      </p:sp>
      <p:pic>
        <p:nvPicPr>
          <p:cNvPr id="5" name="Picture 2" descr="NHS logo for A4 10mm - RGB Blue">
            <a:extLst>
              <a:ext uri="{FF2B5EF4-FFF2-40B4-BE49-F238E27FC236}">
                <a16:creationId xmlns:a16="http://schemas.microsoft.com/office/drawing/2014/main" id="{729C4A35-0836-4292-BCA8-1F6C6A04DD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03AC862-8E9F-43B8-B5D0-565B2D53DAB5}"/>
              </a:ext>
            </a:extLst>
          </p:cNvPr>
          <p:cNvSpPr/>
          <p:nvPr/>
        </p:nvSpPr>
        <p:spPr>
          <a:xfrm>
            <a:off x="6310538" y="294013"/>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10" name="TextBox 9">
            <a:extLst>
              <a:ext uri="{FF2B5EF4-FFF2-40B4-BE49-F238E27FC236}">
                <a16:creationId xmlns:a16="http://schemas.microsoft.com/office/drawing/2014/main" id="{369C5AB0-9188-446D-BFF1-103A6CEC56DB}"/>
              </a:ext>
            </a:extLst>
          </p:cNvPr>
          <p:cNvSpPr txBox="1"/>
          <p:nvPr/>
        </p:nvSpPr>
        <p:spPr>
          <a:xfrm>
            <a:off x="6172202" y="4870290"/>
            <a:ext cx="5181600" cy="230832"/>
          </a:xfrm>
          <a:prstGeom prst="rect">
            <a:avLst/>
          </a:prstGeom>
          <a:noFill/>
        </p:spPr>
        <p:txBody>
          <a:bodyPr wrap="square" rtlCol="0">
            <a:spAutoFit/>
          </a:bodyPr>
          <a:lstStyle/>
          <a:p>
            <a:r>
              <a:rPr lang="en-GB" sz="900">
                <a:hlinkClick r:id="rId6" tooltip="https://www.grassrootsnorthshore.com/issue_teams2"/>
              </a:rPr>
              <a:t>This Photo</a:t>
            </a:r>
            <a:r>
              <a:rPr lang="en-GB" sz="900"/>
              <a:t> by Unknown Author is licensed under </a:t>
            </a:r>
            <a:r>
              <a:rPr lang="en-GB" sz="900">
                <a:hlinkClick r:id="rId8" tooltip="https://creativecommons.org/licenses/by-nc/3.0/"/>
              </a:rPr>
              <a:t>CC BY-NC</a:t>
            </a:r>
            <a:endParaRPr lang="en-GB" sz="900"/>
          </a:p>
        </p:txBody>
      </p:sp>
    </p:spTree>
    <p:extLst>
      <p:ext uri="{BB962C8B-B14F-4D97-AF65-F5344CB8AC3E}">
        <p14:creationId xmlns:p14="http://schemas.microsoft.com/office/powerpoint/2010/main" val="239891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A39EC1-9A69-4B1E-AC73-E25EECEEB21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2E96024-0320-4DF5-A3BD-095F1C64F4C0}"/>
              </a:ext>
            </a:extLst>
          </p:cNvPr>
          <p:cNvSpPr>
            <a:spLocks noGrp="1"/>
          </p:cNvSpPr>
          <p:nvPr>
            <p:ph sz="half" idx="1"/>
          </p:nvPr>
        </p:nvSpPr>
        <p:spPr/>
        <p:txBody>
          <a:bodyPr>
            <a:normAutofit/>
          </a:bodyPr>
          <a:lstStyle/>
          <a:p>
            <a:r>
              <a:rPr lang="en-GB" dirty="0"/>
              <a:t>What makes a great experience as a meeting attendee?</a:t>
            </a:r>
          </a:p>
          <a:p>
            <a:pPr marL="0" indent="0">
              <a:buNone/>
            </a:pPr>
            <a:endParaRPr lang="en-GB" dirty="0"/>
          </a:p>
          <a:p>
            <a:pPr marL="0" indent="0">
              <a:buNone/>
            </a:pPr>
            <a:endParaRPr lang="en-GB" dirty="0"/>
          </a:p>
        </p:txBody>
      </p:sp>
      <p:pic>
        <p:nvPicPr>
          <p:cNvPr id="10" name="Content Placeholder 9">
            <a:extLst>
              <a:ext uri="{FF2B5EF4-FFF2-40B4-BE49-F238E27FC236}">
                <a16:creationId xmlns:a16="http://schemas.microsoft.com/office/drawing/2014/main" id="{C7CA9D39-0367-45BB-9E69-9DD6A6FA7F75}"/>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2641124"/>
            <a:ext cx="5181600" cy="2720340"/>
          </a:xfrm>
        </p:spPr>
      </p:pic>
      <p:sp>
        <p:nvSpPr>
          <p:cNvPr id="4" name="Slide Number Placeholder 3">
            <a:extLst>
              <a:ext uri="{FF2B5EF4-FFF2-40B4-BE49-F238E27FC236}">
                <a16:creationId xmlns:a16="http://schemas.microsoft.com/office/drawing/2014/main" id="{7DE439B2-A8E7-4385-B513-CACD9685953E}"/>
              </a:ext>
            </a:extLst>
          </p:cNvPr>
          <p:cNvSpPr>
            <a:spLocks noGrp="1"/>
          </p:cNvSpPr>
          <p:nvPr>
            <p:ph type="sldNum" sz="quarter" idx="12"/>
          </p:nvPr>
        </p:nvSpPr>
        <p:spPr/>
        <p:txBody>
          <a:bodyPr/>
          <a:lstStyle/>
          <a:p>
            <a:fld id="{9E0171FC-4578-486B-8E62-99A67BFBCB82}" type="slidenum">
              <a:rPr lang="en-GB" smtClean="0"/>
              <a:t>4</a:t>
            </a:fld>
            <a:endParaRPr lang="en-GB"/>
          </a:p>
        </p:txBody>
      </p:sp>
      <p:pic>
        <p:nvPicPr>
          <p:cNvPr id="5" name="Picture 2" descr="NHS logo for A4 10mm - RGB Blue">
            <a:extLst>
              <a:ext uri="{FF2B5EF4-FFF2-40B4-BE49-F238E27FC236}">
                <a16:creationId xmlns:a16="http://schemas.microsoft.com/office/drawing/2014/main" id="{729C4A35-0836-4292-BCA8-1F6C6A04DD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03AC862-8E9F-43B8-B5D0-565B2D53DAB5}"/>
              </a:ext>
            </a:extLst>
          </p:cNvPr>
          <p:cNvSpPr/>
          <p:nvPr/>
        </p:nvSpPr>
        <p:spPr>
          <a:xfrm>
            <a:off x="6310538" y="294013"/>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11" name="TextBox 10">
            <a:extLst>
              <a:ext uri="{FF2B5EF4-FFF2-40B4-BE49-F238E27FC236}">
                <a16:creationId xmlns:a16="http://schemas.microsoft.com/office/drawing/2014/main" id="{36B14EE4-4BB0-489F-8A0E-E1428ABC05F9}"/>
              </a:ext>
            </a:extLst>
          </p:cNvPr>
          <p:cNvSpPr txBox="1"/>
          <p:nvPr/>
        </p:nvSpPr>
        <p:spPr>
          <a:xfrm>
            <a:off x="6172200" y="5361464"/>
            <a:ext cx="5181600" cy="230832"/>
          </a:xfrm>
          <a:prstGeom prst="rect">
            <a:avLst/>
          </a:prstGeom>
          <a:noFill/>
        </p:spPr>
        <p:txBody>
          <a:bodyPr wrap="square" rtlCol="0">
            <a:spAutoFit/>
          </a:bodyPr>
          <a:lstStyle/>
          <a:p>
            <a:r>
              <a:rPr lang="en-GB" sz="900">
                <a:hlinkClick r:id="rId3" tooltip="https://pursuit.unimelb.edu.au/articles/are-our-new-virtual-workplaces-equitable"/>
              </a:rPr>
              <a:t>This Photo</a:t>
            </a:r>
            <a:r>
              <a:rPr lang="en-GB" sz="900"/>
              <a:t> by Unknown Author is licensed under </a:t>
            </a:r>
            <a:r>
              <a:rPr lang="en-GB" sz="900">
                <a:hlinkClick r:id="rId5" tooltip="https://creativecommons.org/licenses/by-nd/3.0/"/>
              </a:rPr>
              <a:t>CC BY-ND</a:t>
            </a:r>
            <a:endParaRPr lang="en-GB" sz="900"/>
          </a:p>
        </p:txBody>
      </p:sp>
    </p:spTree>
    <p:extLst>
      <p:ext uri="{BB962C8B-B14F-4D97-AF65-F5344CB8AC3E}">
        <p14:creationId xmlns:p14="http://schemas.microsoft.com/office/powerpoint/2010/main" val="228923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A39EC1-9A69-4B1E-AC73-E25EECEEB21F}"/>
              </a:ext>
            </a:extLst>
          </p:cNvPr>
          <p:cNvSpPr>
            <a:spLocks noGrp="1"/>
          </p:cNvSpPr>
          <p:nvPr>
            <p:ph type="title"/>
          </p:nvPr>
        </p:nvSpPr>
        <p:spPr/>
        <p:txBody>
          <a:bodyPr/>
          <a:lstStyle/>
          <a:p>
            <a:r>
              <a:rPr lang="en-GB" dirty="0"/>
              <a:t>Chairs reflections</a:t>
            </a:r>
          </a:p>
        </p:txBody>
      </p:sp>
      <p:pic>
        <p:nvPicPr>
          <p:cNvPr id="17" name="Content Placeholder 16">
            <a:extLst>
              <a:ext uri="{FF2B5EF4-FFF2-40B4-BE49-F238E27FC236}">
                <a16:creationId xmlns:a16="http://schemas.microsoft.com/office/drawing/2014/main" id="{4552FC86-103E-479B-918F-A80BB00C6AE8}"/>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2043014"/>
            <a:ext cx="5181600" cy="3916560"/>
          </a:xfrm>
        </p:spPr>
      </p:pic>
      <p:sp>
        <p:nvSpPr>
          <p:cNvPr id="4" name="Slide Number Placeholder 3">
            <a:extLst>
              <a:ext uri="{FF2B5EF4-FFF2-40B4-BE49-F238E27FC236}">
                <a16:creationId xmlns:a16="http://schemas.microsoft.com/office/drawing/2014/main" id="{7DE439B2-A8E7-4385-B513-CACD9685953E}"/>
              </a:ext>
            </a:extLst>
          </p:cNvPr>
          <p:cNvSpPr>
            <a:spLocks noGrp="1"/>
          </p:cNvSpPr>
          <p:nvPr>
            <p:ph type="sldNum" sz="quarter" idx="12"/>
          </p:nvPr>
        </p:nvSpPr>
        <p:spPr/>
        <p:txBody>
          <a:bodyPr/>
          <a:lstStyle/>
          <a:p>
            <a:fld id="{9E0171FC-4578-486B-8E62-99A67BFBCB82}" type="slidenum">
              <a:rPr lang="en-GB" smtClean="0"/>
              <a:t>5</a:t>
            </a:fld>
            <a:endParaRPr lang="en-GB"/>
          </a:p>
        </p:txBody>
      </p:sp>
      <p:pic>
        <p:nvPicPr>
          <p:cNvPr id="5" name="Picture 2" descr="NHS logo for A4 10mm - RGB Blue">
            <a:extLst>
              <a:ext uri="{FF2B5EF4-FFF2-40B4-BE49-F238E27FC236}">
                <a16:creationId xmlns:a16="http://schemas.microsoft.com/office/drawing/2014/main" id="{729C4A35-0836-4292-BCA8-1F6C6A04DD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03AC862-8E9F-43B8-B5D0-565B2D53DAB5}"/>
              </a:ext>
            </a:extLst>
          </p:cNvPr>
          <p:cNvSpPr/>
          <p:nvPr/>
        </p:nvSpPr>
        <p:spPr>
          <a:xfrm>
            <a:off x="6310538" y="294013"/>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
        <p:nvSpPr>
          <p:cNvPr id="11" name="TextBox 10">
            <a:extLst>
              <a:ext uri="{FF2B5EF4-FFF2-40B4-BE49-F238E27FC236}">
                <a16:creationId xmlns:a16="http://schemas.microsoft.com/office/drawing/2014/main" id="{36B14EE4-4BB0-489F-8A0E-E1428ABC05F9}"/>
              </a:ext>
            </a:extLst>
          </p:cNvPr>
          <p:cNvSpPr txBox="1"/>
          <p:nvPr/>
        </p:nvSpPr>
        <p:spPr>
          <a:xfrm>
            <a:off x="6172200" y="5361464"/>
            <a:ext cx="5181600" cy="230832"/>
          </a:xfrm>
          <a:prstGeom prst="rect">
            <a:avLst/>
          </a:prstGeom>
          <a:noFill/>
        </p:spPr>
        <p:txBody>
          <a:bodyPr wrap="square" rtlCol="0">
            <a:spAutoFit/>
          </a:bodyPr>
          <a:lstStyle/>
          <a:p>
            <a:r>
              <a:rPr lang="en-GB" sz="900">
                <a:hlinkClick r:id="rId5" tooltip="https://pursuit.unimelb.edu.au/articles/are-our-new-virtual-workplaces-equitable"/>
              </a:rPr>
              <a:t>This Photo</a:t>
            </a:r>
            <a:r>
              <a:rPr lang="en-GB" sz="900"/>
              <a:t> by Unknown Author is licensed under </a:t>
            </a:r>
            <a:r>
              <a:rPr lang="en-GB" sz="900">
                <a:hlinkClick r:id="rId6" tooltip="https://creativecommons.org/licenses/by-nd/3.0/"/>
              </a:rPr>
              <a:t>CC BY-ND</a:t>
            </a:r>
            <a:endParaRPr lang="en-GB" sz="900"/>
          </a:p>
        </p:txBody>
      </p:sp>
      <p:sp>
        <p:nvSpPr>
          <p:cNvPr id="13" name="TextBox 12">
            <a:extLst>
              <a:ext uri="{FF2B5EF4-FFF2-40B4-BE49-F238E27FC236}">
                <a16:creationId xmlns:a16="http://schemas.microsoft.com/office/drawing/2014/main" id="{0D2DA765-2FE4-4039-922D-E4F32B777A79}"/>
              </a:ext>
            </a:extLst>
          </p:cNvPr>
          <p:cNvSpPr txBox="1"/>
          <p:nvPr/>
        </p:nvSpPr>
        <p:spPr>
          <a:xfrm>
            <a:off x="6172200" y="5729337"/>
            <a:ext cx="5181600" cy="230832"/>
          </a:xfrm>
          <a:prstGeom prst="rect">
            <a:avLst/>
          </a:prstGeom>
          <a:noFill/>
        </p:spPr>
        <p:txBody>
          <a:bodyPr wrap="square" rtlCol="0">
            <a:spAutoFit/>
          </a:bodyPr>
          <a:lstStyle/>
          <a:p>
            <a:r>
              <a:rPr lang="en-GB" sz="900">
                <a:hlinkClick r:id="rId7" tooltip="https://www.flickr.com/photos/cambodia4kidsorg/36455172593"/>
              </a:rPr>
              <a:t>This Photo</a:t>
            </a:r>
            <a:r>
              <a:rPr lang="en-GB" sz="900"/>
              <a:t> by Unknown Author is licensed under </a:t>
            </a:r>
            <a:r>
              <a:rPr lang="en-GB" sz="900">
                <a:hlinkClick r:id="rId8" tooltip="https://creativecommons.org/licenses/by/3.0/"/>
              </a:rPr>
              <a:t>CC BY</a:t>
            </a:r>
            <a:endParaRPr lang="en-GB" sz="900"/>
          </a:p>
        </p:txBody>
      </p:sp>
      <p:sp>
        <p:nvSpPr>
          <p:cNvPr id="15" name="Content Placeholder 14">
            <a:extLst>
              <a:ext uri="{FF2B5EF4-FFF2-40B4-BE49-F238E27FC236}">
                <a16:creationId xmlns:a16="http://schemas.microsoft.com/office/drawing/2014/main" id="{37635EBF-B5D0-4F85-86A6-C62AD7D51232}"/>
              </a:ext>
            </a:extLst>
          </p:cNvPr>
          <p:cNvSpPr>
            <a:spLocks noGrp="1"/>
          </p:cNvSpPr>
          <p:nvPr>
            <p:ph sz="half" idx="2"/>
          </p:nvPr>
        </p:nvSpPr>
        <p:spPr/>
        <p:txBody>
          <a:bodyPr/>
          <a:lstStyle/>
          <a:p>
            <a:r>
              <a:rPr lang="en-GB" dirty="0"/>
              <a:t>What have you learnt during the last two years of chairing meetings online?</a:t>
            </a:r>
          </a:p>
        </p:txBody>
      </p:sp>
      <p:sp>
        <p:nvSpPr>
          <p:cNvPr id="18" name="TextBox 17">
            <a:extLst>
              <a:ext uri="{FF2B5EF4-FFF2-40B4-BE49-F238E27FC236}">
                <a16:creationId xmlns:a16="http://schemas.microsoft.com/office/drawing/2014/main" id="{61649F90-2AED-400B-A2FF-7AB531A20119}"/>
              </a:ext>
            </a:extLst>
          </p:cNvPr>
          <p:cNvSpPr txBox="1"/>
          <p:nvPr/>
        </p:nvSpPr>
        <p:spPr>
          <a:xfrm>
            <a:off x="838200" y="5959574"/>
            <a:ext cx="5181600" cy="230832"/>
          </a:xfrm>
          <a:prstGeom prst="rect">
            <a:avLst/>
          </a:prstGeom>
          <a:noFill/>
        </p:spPr>
        <p:txBody>
          <a:bodyPr wrap="square" rtlCol="0">
            <a:spAutoFit/>
          </a:bodyPr>
          <a:lstStyle/>
          <a:p>
            <a:r>
              <a:rPr lang="en-GB" sz="900">
                <a:hlinkClick r:id="rId3" tooltip="https://pressbooks.bccampus.ca/businesspresentationskills/chapter/presenting-online-on-video/"/>
              </a:rPr>
              <a:t>This Photo</a:t>
            </a:r>
            <a:r>
              <a:rPr lang="en-GB" sz="900"/>
              <a:t> by Unknown Author is licensed under </a:t>
            </a:r>
            <a:r>
              <a:rPr lang="en-GB" sz="900">
                <a:hlinkClick r:id="rId9" tooltip="https://creativecommons.org/licenses/by-nc/3.0/"/>
              </a:rPr>
              <a:t>CC BY-NC</a:t>
            </a:r>
            <a:endParaRPr lang="en-GB" sz="900"/>
          </a:p>
        </p:txBody>
      </p:sp>
    </p:spTree>
    <p:extLst>
      <p:ext uri="{BB962C8B-B14F-4D97-AF65-F5344CB8AC3E}">
        <p14:creationId xmlns:p14="http://schemas.microsoft.com/office/powerpoint/2010/main" val="161075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771F-AF5F-4CE9-90A5-C97232456C6E}"/>
              </a:ext>
            </a:extLst>
          </p:cNvPr>
          <p:cNvSpPr>
            <a:spLocks noGrp="1"/>
          </p:cNvSpPr>
          <p:nvPr>
            <p:ph type="title"/>
          </p:nvPr>
        </p:nvSpPr>
        <p:spPr>
          <a:xfrm>
            <a:off x="838200" y="700413"/>
            <a:ext cx="10515600" cy="1325563"/>
          </a:xfrm>
        </p:spPr>
        <p:txBody>
          <a:bodyPr/>
          <a:lstStyle/>
          <a:p>
            <a:r>
              <a:rPr lang="en-GB" b="1" dirty="0"/>
              <a:t>Organising and chairing meetings</a:t>
            </a:r>
          </a:p>
        </p:txBody>
      </p:sp>
      <p:sp>
        <p:nvSpPr>
          <p:cNvPr id="3" name="Content Placeholder 2">
            <a:extLst>
              <a:ext uri="{FF2B5EF4-FFF2-40B4-BE49-F238E27FC236}">
                <a16:creationId xmlns:a16="http://schemas.microsoft.com/office/drawing/2014/main" id="{92E96024-0320-4DF5-A3BD-095F1C64F4C0}"/>
              </a:ext>
            </a:extLst>
          </p:cNvPr>
          <p:cNvSpPr>
            <a:spLocks noGrp="1"/>
          </p:cNvSpPr>
          <p:nvPr>
            <p:ph idx="1"/>
          </p:nvPr>
        </p:nvSpPr>
        <p:spPr/>
        <p:txBody>
          <a:bodyPr>
            <a:normAutofit/>
          </a:bodyPr>
          <a:lstStyle/>
          <a:p>
            <a:pPr marL="0" indent="0">
              <a:buNone/>
            </a:pPr>
            <a:endParaRPr lang="en-GB" dirty="0">
              <a:hlinkClick r:id="rId2"/>
            </a:endParaRPr>
          </a:p>
          <a:p>
            <a:r>
              <a:rPr lang="en-GB" u="sng" dirty="0">
                <a:hlinkClick r:id="rId3"/>
              </a:rPr>
              <a:t>Organising and Chairing Virtual Meetings - </a:t>
            </a:r>
            <a:r>
              <a:rPr lang="en-GB" u="sng" dirty="0" err="1">
                <a:hlinkClick r:id="rId3"/>
              </a:rPr>
              <a:t>OneLearning</a:t>
            </a:r>
            <a:r>
              <a:rPr lang="en-GB" u="sng" dirty="0">
                <a:hlinkClick r:id="rId3"/>
              </a:rPr>
              <a:t> - YouTube</a:t>
            </a: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7DE439B2-A8E7-4385-B513-CACD9685953E}"/>
              </a:ext>
            </a:extLst>
          </p:cNvPr>
          <p:cNvSpPr>
            <a:spLocks noGrp="1"/>
          </p:cNvSpPr>
          <p:nvPr>
            <p:ph type="sldNum" sz="quarter" idx="12"/>
          </p:nvPr>
        </p:nvSpPr>
        <p:spPr/>
        <p:txBody>
          <a:bodyPr/>
          <a:lstStyle/>
          <a:p>
            <a:fld id="{9E0171FC-4578-486B-8E62-99A67BFBCB82}" type="slidenum">
              <a:rPr lang="en-GB" smtClean="0"/>
              <a:t>6</a:t>
            </a:fld>
            <a:endParaRPr lang="en-GB"/>
          </a:p>
        </p:txBody>
      </p:sp>
      <p:pic>
        <p:nvPicPr>
          <p:cNvPr id="5" name="Picture 2" descr="NHS logo for A4 10mm - RGB Blue">
            <a:extLst>
              <a:ext uri="{FF2B5EF4-FFF2-40B4-BE49-F238E27FC236}">
                <a16:creationId xmlns:a16="http://schemas.microsoft.com/office/drawing/2014/main" id="{729C4A35-0836-4292-BCA8-1F6C6A04DD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03AC862-8E9F-43B8-B5D0-565B2D53DAB5}"/>
              </a:ext>
            </a:extLst>
          </p:cNvPr>
          <p:cNvSpPr/>
          <p:nvPr/>
        </p:nvSpPr>
        <p:spPr>
          <a:xfrm>
            <a:off x="6310538" y="294013"/>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pic>
        <p:nvPicPr>
          <p:cNvPr id="8" name="Picture 7">
            <a:extLst>
              <a:ext uri="{FF2B5EF4-FFF2-40B4-BE49-F238E27FC236}">
                <a16:creationId xmlns:a16="http://schemas.microsoft.com/office/drawing/2014/main" id="{06A6D957-0889-47E5-A348-EC7AF75C809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63428" y="1825625"/>
            <a:ext cx="6319465" cy="4215034"/>
          </a:xfrm>
          <a:prstGeom prst="rect">
            <a:avLst/>
          </a:prstGeom>
        </p:spPr>
      </p:pic>
      <p:sp>
        <p:nvSpPr>
          <p:cNvPr id="9" name="TextBox 8">
            <a:extLst>
              <a:ext uri="{FF2B5EF4-FFF2-40B4-BE49-F238E27FC236}">
                <a16:creationId xmlns:a16="http://schemas.microsoft.com/office/drawing/2014/main" id="{66146A35-3031-4333-9C40-01130B388344}"/>
              </a:ext>
            </a:extLst>
          </p:cNvPr>
          <p:cNvSpPr txBox="1"/>
          <p:nvPr/>
        </p:nvSpPr>
        <p:spPr>
          <a:xfrm>
            <a:off x="6815470" y="6121931"/>
            <a:ext cx="5167424" cy="230832"/>
          </a:xfrm>
          <a:prstGeom prst="rect">
            <a:avLst/>
          </a:prstGeom>
          <a:noFill/>
        </p:spPr>
        <p:txBody>
          <a:bodyPr wrap="square" rtlCol="0">
            <a:spAutoFit/>
          </a:bodyPr>
          <a:lstStyle/>
          <a:p>
            <a:r>
              <a:rPr lang="en-GB" sz="900">
                <a:hlinkClick r:id="rId6" tooltip="https://www.flickr.com/photos/byrawpixel/45739295252"/>
              </a:rPr>
              <a:t>This Photo</a:t>
            </a:r>
            <a:r>
              <a:rPr lang="en-GB" sz="900"/>
              <a:t> by Unknown Author is licensed under </a:t>
            </a:r>
            <a:r>
              <a:rPr lang="en-GB" sz="900">
                <a:hlinkClick r:id="rId7" tooltip="https://creativecommons.org/licenses/by/3.0/"/>
              </a:rPr>
              <a:t>CC BY</a:t>
            </a:r>
            <a:endParaRPr lang="en-GB" sz="900"/>
          </a:p>
        </p:txBody>
      </p:sp>
    </p:spTree>
    <p:extLst>
      <p:ext uri="{BB962C8B-B14F-4D97-AF65-F5344CB8AC3E}">
        <p14:creationId xmlns:p14="http://schemas.microsoft.com/office/powerpoint/2010/main" val="342569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5A46-802E-4B7C-B3F1-1A028B1341EE}"/>
              </a:ext>
            </a:extLst>
          </p:cNvPr>
          <p:cNvSpPr>
            <a:spLocks noGrp="1"/>
          </p:cNvSpPr>
          <p:nvPr>
            <p:ph type="title"/>
          </p:nvPr>
        </p:nvSpPr>
        <p:spPr/>
        <p:txBody>
          <a:bodyPr/>
          <a:lstStyle/>
          <a:p>
            <a:r>
              <a:rPr lang="en-GB" b="1" dirty="0"/>
              <a:t>Association of Chairs Top Tips</a:t>
            </a:r>
          </a:p>
        </p:txBody>
      </p:sp>
      <p:sp>
        <p:nvSpPr>
          <p:cNvPr id="3" name="Content Placeholder 2">
            <a:extLst>
              <a:ext uri="{FF2B5EF4-FFF2-40B4-BE49-F238E27FC236}">
                <a16:creationId xmlns:a16="http://schemas.microsoft.com/office/drawing/2014/main" id="{F5361300-D333-4A81-AD4C-1E5721D18073}"/>
              </a:ext>
            </a:extLst>
          </p:cNvPr>
          <p:cNvSpPr>
            <a:spLocks noGrp="1"/>
          </p:cNvSpPr>
          <p:nvPr>
            <p:ph sz="half" idx="1"/>
          </p:nvPr>
        </p:nvSpPr>
        <p:spPr/>
        <p:txBody>
          <a:bodyPr>
            <a:normAutofit fontScale="92500" lnSpcReduction="20000"/>
          </a:bodyPr>
          <a:lstStyle/>
          <a:p>
            <a:r>
              <a:rPr lang="en-GB" b="1" dirty="0"/>
              <a:t>1) Preparation – design the agenda differently</a:t>
            </a:r>
            <a:endParaRPr lang="en-GB" dirty="0"/>
          </a:p>
          <a:p>
            <a:r>
              <a:rPr lang="en-GB" b="1" dirty="0"/>
              <a:t>Timing</a:t>
            </a:r>
            <a:endParaRPr lang="en-GB" dirty="0"/>
          </a:p>
          <a:p>
            <a:r>
              <a:rPr lang="en-GB" b="1" dirty="0"/>
              <a:t>Breaks</a:t>
            </a:r>
            <a:endParaRPr lang="en-GB" dirty="0"/>
          </a:p>
          <a:p>
            <a:r>
              <a:rPr lang="en-GB" b="1" dirty="0"/>
              <a:t>A note on arrivals</a:t>
            </a:r>
            <a:endParaRPr lang="en-GB" dirty="0"/>
          </a:p>
          <a:p>
            <a:r>
              <a:rPr lang="en-GB" b="1" dirty="0"/>
              <a:t>Papers</a:t>
            </a:r>
            <a:endParaRPr lang="en-GB" dirty="0"/>
          </a:p>
          <a:p>
            <a:r>
              <a:rPr lang="en-GB" b="1" dirty="0"/>
              <a:t>Prepare the participants in advance</a:t>
            </a:r>
            <a:endParaRPr lang="en-GB" dirty="0"/>
          </a:p>
          <a:p>
            <a:r>
              <a:rPr lang="en-GB" b="1" dirty="0"/>
              <a:t>Set some ground rules</a:t>
            </a:r>
            <a:endParaRPr lang="en-GB" dirty="0"/>
          </a:p>
          <a:p>
            <a:r>
              <a:rPr lang="en-GB" b="1" dirty="0"/>
              <a:t>Have a co-host</a:t>
            </a:r>
            <a:endParaRPr lang="en-GB" dirty="0"/>
          </a:p>
          <a:p>
            <a:r>
              <a:rPr lang="en-GB" b="1" dirty="0"/>
              <a:t>Connecting with each other</a:t>
            </a:r>
            <a:endParaRPr lang="en-GB" dirty="0"/>
          </a:p>
          <a:p>
            <a:endParaRPr lang="en-GB" dirty="0"/>
          </a:p>
        </p:txBody>
      </p:sp>
      <p:sp>
        <p:nvSpPr>
          <p:cNvPr id="7" name="Content Placeholder 6">
            <a:extLst>
              <a:ext uri="{FF2B5EF4-FFF2-40B4-BE49-F238E27FC236}">
                <a16:creationId xmlns:a16="http://schemas.microsoft.com/office/drawing/2014/main" id="{D0F5A145-B89E-42C9-B4E4-C9C7E26E788D}"/>
              </a:ext>
            </a:extLst>
          </p:cNvPr>
          <p:cNvSpPr>
            <a:spLocks noGrp="1"/>
          </p:cNvSpPr>
          <p:nvPr>
            <p:ph sz="half" idx="2"/>
          </p:nvPr>
        </p:nvSpPr>
        <p:spPr/>
        <p:txBody>
          <a:bodyPr>
            <a:normAutofit fontScale="92500" lnSpcReduction="20000"/>
          </a:bodyPr>
          <a:lstStyle/>
          <a:p>
            <a:r>
              <a:rPr lang="en-GB" b="1" dirty="0"/>
              <a:t>2) Creativity</a:t>
            </a:r>
            <a:endParaRPr lang="en-GB" dirty="0"/>
          </a:p>
          <a:p>
            <a:r>
              <a:rPr lang="en-GB" b="1" dirty="0"/>
              <a:t>Presentations</a:t>
            </a:r>
            <a:endParaRPr lang="en-GB" dirty="0"/>
          </a:p>
          <a:p>
            <a:r>
              <a:rPr lang="en-GB" b="1" dirty="0"/>
              <a:t>Pen and paper</a:t>
            </a:r>
            <a:endParaRPr lang="en-GB" dirty="0"/>
          </a:p>
          <a:p>
            <a:r>
              <a:rPr lang="en-GB" b="1" dirty="0"/>
              <a:t>Non-verbal feedback</a:t>
            </a:r>
            <a:endParaRPr lang="en-GB" dirty="0"/>
          </a:p>
          <a:p>
            <a:r>
              <a:rPr lang="en-GB" b="1" dirty="0"/>
              <a:t>Consider the gathering time</a:t>
            </a:r>
          </a:p>
          <a:p>
            <a:r>
              <a:rPr lang="en-GB" b="1" dirty="0"/>
              <a:t>3) Attentiveness</a:t>
            </a:r>
            <a:endParaRPr lang="en-GB" dirty="0"/>
          </a:p>
          <a:p>
            <a:r>
              <a:rPr lang="en-GB" b="1" dirty="0"/>
              <a:t>4) Have courage!</a:t>
            </a:r>
            <a:endParaRPr lang="en-GB" dirty="0"/>
          </a:p>
          <a:p>
            <a:r>
              <a:rPr lang="en-GB" b="1" dirty="0"/>
              <a:t>Consider using voting tools</a:t>
            </a:r>
            <a:endParaRPr lang="en-GB" dirty="0"/>
          </a:p>
          <a:p>
            <a:r>
              <a:rPr lang="en-GB" b="1" dirty="0"/>
              <a:t>Ask for feedback</a:t>
            </a: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FC252585-90DB-4353-8422-0CA4DFF66A45}"/>
              </a:ext>
            </a:extLst>
          </p:cNvPr>
          <p:cNvSpPr>
            <a:spLocks noGrp="1"/>
          </p:cNvSpPr>
          <p:nvPr>
            <p:ph type="sldNum" sz="quarter" idx="12"/>
          </p:nvPr>
        </p:nvSpPr>
        <p:spPr/>
        <p:txBody>
          <a:bodyPr/>
          <a:lstStyle/>
          <a:p>
            <a:fld id="{9E0171FC-4578-486B-8E62-99A67BFBCB82}" type="slidenum">
              <a:rPr lang="en-GB" smtClean="0"/>
              <a:t>7</a:t>
            </a:fld>
            <a:endParaRPr lang="en-GB"/>
          </a:p>
        </p:txBody>
      </p:sp>
      <p:pic>
        <p:nvPicPr>
          <p:cNvPr id="5" name="Picture 2" descr="NHS logo for A4 10mm - RGB Blue">
            <a:extLst>
              <a:ext uri="{FF2B5EF4-FFF2-40B4-BE49-F238E27FC236}">
                <a16:creationId xmlns:a16="http://schemas.microsoft.com/office/drawing/2014/main" id="{2E43EF93-8143-4CDC-9307-851864BD5E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9EC0E86-2352-4B45-A595-FA6C4FFBEB7F}"/>
              </a:ext>
            </a:extLst>
          </p:cNvPr>
          <p:cNvSpPr/>
          <p:nvPr/>
        </p:nvSpPr>
        <p:spPr>
          <a:xfrm>
            <a:off x="6320063" y="294013"/>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Tree>
    <p:extLst>
      <p:ext uri="{BB962C8B-B14F-4D97-AF65-F5344CB8AC3E}">
        <p14:creationId xmlns:p14="http://schemas.microsoft.com/office/powerpoint/2010/main" val="74073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5A46-802E-4B7C-B3F1-1A028B1341EE}"/>
              </a:ext>
            </a:extLst>
          </p:cNvPr>
          <p:cNvSpPr>
            <a:spLocks noGrp="1"/>
          </p:cNvSpPr>
          <p:nvPr>
            <p:ph type="title"/>
          </p:nvPr>
        </p:nvSpPr>
        <p:spPr/>
        <p:txBody>
          <a:bodyPr/>
          <a:lstStyle/>
          <a:p>
            <a:r>
              <a:rPr lang="en-GB" b="1" dirty="0"/>
              <a:t>King’s Fund Top Tips</a:t>
            </a:r>
          </a:p>
        </p:txBody>
      </p:sp>
      <p:sp>
        <p:nvSpPr>
          <p:cNvPr id="3" name="Content Placeholder 2">
            <a:extLst>
              <a:ext uri="{FF2B5EF4-FFF2-40B4-BE49-F238E27FC236}">
                <a16:creationId xmlns:a16="http://schemas.microsoft.com/office/drawing/2014/main" id="{F5361300-D333-4A81-AD4C-1E5721D18073}"/>
              </a:ext>
            </a:extLst>
          </p:cNvPr>
          <p:cNvSpPr>
            <a:spLocks noGrp="1"/>
          </p:cNvSpPr>
          <p:nvPr>
            <p:ph idx="1"/>
          </p:nvPr>
        </p:nvSpPr>
        <p:spPr>
          <a:xfrm>
            <a:off x="753139" y="1442852"/>
            <a:ext cx="10515600" cy="4826635"/>
          </a:xfrm>
        </p:spPr>
        <p:txBody>
          <a:bodyPr>
            <a:normAutofit fontScale="70000" lnSpcReduction="20000"/>
          </a:bodyPr>
          <a:lstStyle/>
          <a:p>
            <a:r>
              <a:rPr lang="en-GB" dirty="0"/>
              <a:t>The technical things for large meetings (more than 10–15 people)</a:t>
            </a:r>
            <a:endParaRPr lang="en-GB" sz="1600" dirty="0"/>
          </a:p>
          <a:p>
            <a:pPr lvl="0"/>
            <a:r>
              <a:rPr lang="en-GB" dirty="0"/>
              <a:t>Make sure everyone has the link for the meeting in good time.</a:t>
            </a:r>
            <a:endParaRPr lang="en-GB" sz="1800" dirty="0"/>
          </a:p>
          <a:p>
            <a:pPr lvl="0"/>
            <a:r>
              <a:rPr lang="en-GB" dirty="0"/>
              <a:t>Give people clear instructions about joining. Here’s an example.</a:t>
            </a:r>
            <a:endParaRPr lang="en-GB" sz="1800" dirty="0"/>
          </a:p>
          <a:p>
            <a:pPr lvl="1"/>
            <a:r>
              <a:rPr lang="en-GB" dirty="0"/>
              <a:t>Please join the meeting 3–5 mins before it starts so that you can check out your connection.</a:t>
            </a:r>
            <a:endParaRPr lang="en-GB" sz="1600" dirty="0"/>
          </a:p>
          <a:p>
            <a:pPr lvl="1"/>
            <a:r>
              <a:rPr lang="en-GB" dirty="0"/>
              <a:t>If you join late, join quietly and do not interrupt the conversation or the presentation. The facilitator will notice you’ve joined and welcome you at an appropriate point.</a:t>
            </a:r>
            <a:endParaRPr lang="en-GB" sz="1600" dirty="0"/>
          </a:p>
          <a:p>
            <a:pPr lvl="1"/>
            <a:r>
              <a:rPr lang="en-GB" dirty="0"/>
              <a:t>Background noise and audio feedback can disrupt the meeting. Please turn off your phone or anything else that might distract you or the other participants. When you are not speaking mute your mic.</a:t>
            </a:r>
            <a:endParaRPr lang="en-GB" sz="1600" dirty="0"/>
          </a:p>
          <a:p>
            <a:pPr lvl="0"/>
            <a:r>
              <a:rPr lang="en-GB" dirty="0"/>
              <a:t>Make any presentations short and digestible. People only listen for about 5–10 minutes. Keep slides very simple.</a:t>
            </a:r>
            <a:endParaRPr lang="en-GB" sz="1800" dirty="0"/>
          </a:p>
          <a:p>
            <a:pPr lvl="0"/>
            <a:r>
              <a:rPr lang="en-GB" dirty="0"/>
              <a:t>Build in a process for engaging people early on using questions. Some packages allow attendees to raise a hand, others offer a chat function. In a big meeting ask someone else – a chair or facilitator – to monitor the questions. It is distracting for the speaker to try to keep track of these.</a:t>
            </a:r>
            <a:endParaRPr lang="en-GB" sz="1800" dirty="0"/>
          </a:p>
          <a:p>
            <a:pPr lvl="0"/>
            <a:r>
              <a:rPr lang="en-GB" dirty="0"/>
              <a:t>If you are using a platform with break-out rooms, use them. People can connect in smaller groups, talking freely without using the mute button, or write on their own white board. All this helps people stay connected. </a:t>
            </a:r>
            <a:endParaRPr lang="en-GB" sz="1800" dirty="0"/>
          </a:p>
          <a:p>
            <a:pPr lvl="0"/>
            <a:r>
              <a:rPr lang="en-GB" dirty="0"/>
              <a:t>A large group meeting typically lasts no more than an hour.</a:t>
            </a:r>
            <a:endParaRPr lang="en-GB" sz="1800" dirty="0"/>
          </a:p>
          <a:p>
            <a:endParaRPr lang="en-GB" dirty="0"/>
          </a:p>
        </p:txBody>
      </p:sp>
      <p:sp>
        <p:nvSpPr>
          <p:cNvPr id="4" name="Slide Number Placeholder 3">
            <a:extLst>
              <a:ext uri="{FF2B5EF4-FFF2-40B4-BE49-F238E27FC236}">
                <a16:creationId xmlns:a16="http://schemas.microsoft.com/office/drawing/2014/main" id="{FC252585-90DB-4353-8422-0CA4DFF66A45}"/>
              </a:ext>
            </a:extLst>
          </p:cNvPr>
          <p:cNvSpPr>
            <a:spLocks noGrp="1"/>
          </p:cNvSpPr>
          <p:nvPr>
            <p:ph type="sldNum" sz="quarter" idx="12"/>
          </p:nvPr>
        </p:nvSpPr>
        <p:spPr/>
        <p:txBody>
          <a:bodyPr/>
          <a:lstStyle/>
          <a:p>
            <a:fld id="{9E0171FC-4578-486B-8E62-99A67BFBCB82}" type="slidenum">
              <a:rPr lang="en-GB" smtClean="0"/>
              <a:t>8</a:t>
            </a:fld>
            <a:endParaRPr lang="en-GB"/>
          </a:p>
        </p:txBody>
      </p:sp>
      <p:pic>
        <p:nvPicPr>
          <p:cNvPr id="5" name="Picture 2" descr="NHS logo for A4 10mm - RGB Blue">
            <a:extLst>
              <a:ext uri="{FF2B5EF4-FFF2-40B4-BE49-F238E27FC236}">
                <a16:creationId xmlns:a16="http://schemas.microsoft.com/office/drawing/2014/main" id="{2E43EF93-8143-4CDC-9307-851864BD5E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9EC0E86-2352-4B45-A595-FA6C4FFBEB7F}"/>
              </a:ext>
            </a:extLst>
          </p:cNvPr>
          <p:cNvSpPr/>
          <p:nvPr/>
        </p:nvSpPr>
        <p:spPr>
          <a:xfrm>
            <a:off x="6320063" y="294013"/>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Tree>
    <p:extLst>
      <p:ext uri="{BB962C8B-B14F-4D97-AF65-F5344CB8AC3E}">
        <p14:creationId xmlns:p14="http://schemas.microsoft.com/office/powerpoint/2010/main" val="426907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5A46-802E-4B7C-B3F1-1A028B1341EE}"/>
              </a:ext>
            </a:extLst>
          </p:cNvPr>
          <p:cNvSpPr>
            <a:spLocks noGrp="1"/>
          </p:cNvSpPr>
          <p:nvPr>
            <p:ph type="title"/>
          </p:nvPr>
        </p:nvSpPr>
        <p:spPr/>
        <p:txBody>
          <a:bodyPr/>
          <a:lstStyle/>
          <a:p>
            <a:r>
              <a:rPr lang="en-GB" b="1" dirty="0"/>
              <a:t>King’s Fund Top Tips</a:t>
            </a:r>
          </a:p>
        </p:txBody>
      </p:sp>
      <p:sp>
        <p:nvSpPr>
          <p:cNvPr id="3" name="Content Placeholder 2">
            <a:extLst>
              <a:ext uri="{FF2B5EF4-FFF2-40B4-BE49-F238E27FC236}">
                <a16:creationId xmlns:a16="http://schemas.microsoft.com/office/drawing/2014/main" id="{F5361300-D333-4A81-AD4C-1E5721D18073}"/>
              </a:ext>
            </a:extLst>
          </p:cNvPr>
          <p:cNvSpPr>
            <a:spLocks noGrp="1"/>
          </p:cNvSpPr>
          <p:nvPr>
            <p:ph idx="1"/>
          </p:nvPr>
        </p:nvSpPr>
        <p:spPr>
          <a:xfrm>
            <a:off x="753139" y="1442852"/>
            <a:ext cx="10515600" cy="4826635"/>
          </a:xfrm>
        </p:spPr>
        <p:txBody>
          <a:bodyPr>
            <a:normAutofit fontScale="85000" lnSpcReduction="10000"/>
          </a:bodyPr>
          <a:lstStyle/>
          <a:p>
            <a:r>
              <a:rPr lang="en-GB" dirty="0"/>
              <a:t>The technical things for small meetings (typically 5–10 people)</a:t>
            </a:r>
          </a:p>
          <a:p>
            <a:r>
              <a:rPr lang="en-GB" dirty="0"/>
              <a:t>For smaller meetings, many of the same guidelines apply when joining a meeting, but smaller meetings give an opportunity to create more trust and intimacy.</a:t>
            </a:r>
          </a:p>
          <a:p>
            <a:r>
              <a:rPr lang="en-GB" dirty="0"/>
              <a:t>Don’t use the mute button. Encourage people to speak spontaneously. A small group can quickly learn to recognise each other’s voices if they regularly work together virtually. It is okay if people talk over each other and participants soon get used to it.</a:t>
            </a:r>
          </a:p>
          <a:p>
            <a:r>
              <a:rPr lang="en-GB" dirty="0"/>
              <a:t>Try to avoid having some virtual and some face-to-face participants. So, don’t have part of the group gathered around a speaker phone in one room and others dialling in individually. This can create an ‘inner group’ with eye contact and side jokes, which does not help overall engagement or build trust across the group.</a:t>
            </a:r>
          </a:p>
          <a:p>
            <a:r>
              <a:rPr lang="en-GB" dirty="0"/>
              <a:t>Small meetings are more interactive and may last longer. If they are longer than 1.5 hours do build in short breaks – listening and watching a screen are tiring.</a:t>
            </a:r>
          </a:p>
          <a:p>
            <a:endParaRPr lang="en-GB" dirty="0"/>
          </a:p>
        </p:txBody>
      </p:sp>
      <p:sp>
        <p:nvSpPr>
          <p:cNvPr id="4" name="Slide Number Placeholder 3">
            <a:extLst>
              <a:ext uri="{FF2B5EF4-FFF2-40B4-BE49-F238E27FC236}">
                <a16:creationId xmlns:a16="http://schemas.microsoft.com/office/drawing/2014/main" id="{FC252585-90DB-4353-8422-0CA4DFF66A45}"/>
              </a:ext>
            </a:extLst>
          </p:cNvPr>
          <p:cNvSpPr>
            <a:spLocks noGrp="1"/>
          </p:cNvSpPr>
          <p:nvPr>
            <p:ph type="sldNum" sz="quarter" idx="12"/>
          </p:nvPr>
        </p:nvSpPr>
        <p:spPr/>
        <p:txBody>
          <a:bodyPr/>
          <a:lstStyle/>
          <a:p>
            <a:fld id="{9E0171FC-4578-486B-8E62-99A67BFBCB82}" type="slidenum">
              <a:rPr lang="en-GB" smtClean="0"/>
              <a:t>9</a:t>
            </a:fld>
            <a:endParaRPr lang="en-GB"/>
          </a:p>
        </p:txBody>
      </p:sp>
      <p:pic>
        <p:nvPicPr>
          <p:cNvPr id="5" name="Picture 2" descr="NHS logo for A4 10mm - RGB Blue">
            <a:extLst>
              <a:ext uri="{FF2B5EF4-FFF2-40B4-BE49-F238E27FC236}">
                <a16:creationId xmlns:a16="http://schemas.microsoft.com/office/drawing/2014/main" id="{2E43EF93-8143-4CDC-9307-851864BD5E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8320" y="294013"/>
            <a:ext cx="1006475" cy="40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9EC0E86-2352-4B45-A595-FA6C4FFBEB7F}"/>
              </a:ext>
            </a:extLst>
          </p:cNvPr>
          <p:cNvSpPr/>
          <p:nvPr/>
        </p:nvSpPr>
        <p:spPr>
          <a:xfrm>
            <a:off x="6320063" y="294013"/>
            <a:ext cx="4352474" cy="369332"/>
          </a:xfrm>
          <a:prstGeom prst="rect">
            <a:avLst/>
          </a:prstGeom>
        </p:spPr>
        <p:txBody>
          <a:bodyPr wrap="none">
            <a:spAutoFit/>
          </a:bodyPr>
          <a:lstStyle/>
          <a:p>
            <a:r>
              <a:rPr lang="en-GB" altLang="en-US" b="1" dirty="0">
                <a:latin typeface="Arial" pitchFamily="34" charset="0"/>
                <a:ea typeface="Calibri" pitchFamily="34" charset="0"/>
                <a:cs typeface="Arial" pitchFamily="34" charset="0"/>
              </a:rPr>
              <a:t>Kent and Medway Pathology Network </a:t>
            </a:r>
            <a:endParaRPr lang="en-GB" dirty="0"/>
          </a:p>
        </p:txBody>
      </p:sp>
    </p:spTree>
    <p:extLst>
      <p:ext uri="{BB962C8B-B14F-4D97-AF65-F5344CB8AC3E}">
        <p14:creationId xmlns:p14="http://schemas.microsoft.com/office/powerpoint/2010/main" val="2615532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1010</Words>
  <Application>Microsoft Office PowerPoint</Application>
  <PresentationFormat>Widescreen</PresentationFormat>
  <Paragraphs>99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Aim and Objectives</vt:lpstr>
      <vt:lpstr>When it all goes wrong!</vt:lpstr>
      <vt:lpstr>PowerPoint Presentation</vt:lpstr>
      <vt:lpstr>Chairs reflections</vt:lpstr>
      <vt:lpstr>Organising and chairing meetings</vt:lpstr>
      <vt:lpstr>Association of Chairs Top Tips</vt:lpstr>
      <vt:lpstr>King’s Fund Top Tips</vt:lpstr>
      <vt:lpstr>King’s Fund Top Tips</vt:lpstr>
      <vt:lpstr>King’s Fund Top Tips</vt:lpstr>
      <vt:lpstr>KMPN guide to chairing meetings virtually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 and Medway  Pathology Network</dc:title>
  <dc:creator>Amanda PRICE</dc:creator>
  <cp:lastModifiedBy>Amanda PRICE</cp:lastModifiedBy>
  <cp:revision>63</cp:revision>
  <dcterms:created xsi:type="dcterms:W3CDTF">2022-05-30T12:54:49Z</dcterms:created>
  <dcterms:modified xsi:type="dcterms:W3CDTF">2022-09-22T09:44:21Z</dcterms:modified>
</cp:coreProperties>
</file>